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9"/>
  </p:notesMasterIdLst>
  <p:sldIdLst>
    <p:sldId id="256" r:id="rId2"/>
    <p:sldId id="257" r:id="rId3"/>
    <p:sldId id="258" r:id="rId4"/>
    <p:sldId id="259" r:id="rId5"/>
    <p:sldId id="260" r:id="rId6"/>
    <p:sldId id="261" r:id="rId7"/>
    <p:sldId id="262" r:id="rId8"/>
    <p:sldId id="288" r:id="rId9"/>
    <p:sldId id="289" r:id="rId10"/>
    <p:sldId id="263" r:id="rId11"/>
    <p:sldId id="264" r:id="rId12"/>
    <p:sldId id="265" r:id="rId13"/>
    <p:sldId id="266" r:id="rId14"/>
    <p:sldId id="267" r:id="rId15"/>
    <p:sldId id="268" r:id="rId16"/>
    <p:sldId id="269" r:id="rId17"/>
    <p:sldId id="270" r:id="rId18"/>
    <p:sldId id="271" r:id="rId19"/>
    <p:sldId id="272" r:id="rId20"/>
    <p:sldId id="273" r:id="rId21"/>
    <p:sldId id="291" r:id="rId22"/>
    <p:sldId id="292" r:id="rId23"/>
    <p:sldId id="293" r:id="rId24"/>
    <p:sldId id="274" r:id="rId25"/>
    <p:sldId id="275" r:id="rId26"/>
    <p:sldId id="276" r:id="rId27"/>
    <p:sldId id="277" r:id="rId28"/>
    <p:sldId id="278" r:id="rId29"/>
    <p:sldId id="279" r:id="rId30"/>
    <p:sldId id="290" r:id="rId31"/>
    <p:sldId id="280" r:id="rId32"/>
    <p:sldId id="281" r:id="rId33"/>
    <p:sldId id="284" r:id="rId34"/>
    <p:sldId id="286" r:id="rId35"/>
    <p:sldId id="287" r:id="rId36"/>
    <p:sldId id="283" r:id="rId37"/>
    <p:sldId id="282"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42" autoAdjust="0"/>
    <p:restoredTop sz="91657" autoAdjust="0"/>
  </p:normalViewPr>
  <p:slideViewPr>
    <p:cSldViewPr snapToGrid="0">
      <p:cViewPr varScale="1">
        <p:scale>
          <a:sx n="101" d="100"/>
          <a:sy n="101" d="100"/>
        </p:scale>
        <p:origin x="834" y="114"/>
      </p:cViewPr>
      <p:guideLst/>
    </p:cSldViewPr>
  </p:slideViewPr>
  <p:outlineViewPr>
    <p:cViewPr>
      <p:scale>
        <a:sx n="33" d="100"/>
        <a:sy n="33" d="100"/>
      </p:scale>
      <p:origin x="0" y="-27930"/>
    </p:cViewPr>
  </p:outlineViewPr>
  <p:notesTextViewPr>
    <p:cViewPr>
      <p:scale>
        <a:sx n="1" d="1"/>
        <a:sy n="1" d="1"/>
      </p:scale>
      <p:origin x="0" y="0"/>
    </p:cViewPr>
  </p:notesTextViewPr>
  <p:sorterViewPr>
    <p:cViewPr>
      <p:scale>
        <a:sx n="100" d="100"/>
        <a:sy n="100" d="100"/>
      </p:scale>
      <p:origin x="0" y="-48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0A4CC79-BE7A-494A-90B8-DB0B8159DA21}" type="datetimeFigureOut">
              <a:rPr lang="en-US" smtClean="0"/>
              <a:t>9/5/2024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7F7DA-D6F0-4A26-94B1-17B030A00368}" type="slidenum">
              <a:rPr lang="en-US" smtClean="0"/>
              <a:t>‹#›</a:t>
            </a:fld>
            <a:endParaRPr lang="en-US" dirty="0"/>
          </a:p>
        </p:txBody>
      </p:sp>
    </p:spTree>
    <p:extLst>
      <p:ext uri="{BB962C8B-B14F-4D97-AF65-F5344CB8AC3E}">
        <p14:creationId xmlns:p14="http://schemas.microsoft.com/office/powerpoint/2010/main" val="211377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a:t>
            </a:r>
            <a:r>
              <a:rPr lang="en-US" baseline="0" dirty="0"/>
              <a:t> – thank you for attending. This virtual format seems to be more convenient to everyone and we are getting more participation. This presentation has a few updates from last year’s version. The largest change is that Lesley Murray is the new Accounting Supervisor. This presentation is available on the Business Services web site. We have an hour to go over 35 slides. There will be time to take questions or we will stay later if you want. We are always available to support you as well. This year there could be some new questions or opportunities to accomplish the ASB activities. </a:t>
            </a:r>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1</a:t>
            </a:fld>
            <a:endParaRPr lang="en-US" dirty="0"/>
          </a:p>
        </p:txBody>
      </p:sp>
    </p:spTree>
    <p:extLst>
      <p:ext uri="{BB962C8B-B14F-4D97-AF65-F5344CB8AC3E}">
        <p14:creationId xmlns:p14="http://schemas.microsoft.com/office/powerpoint/2010/main" val="421753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7F7DA-D6F0-4A26-94B1-17B030A00368}" type="slidenum">
              <a:rPr lang="en-US" smtClean="0"/>
              <a:t>10</a:t>
            </a:fld>
            <a:endParaRPr lang="en-US" dirty="0"/>
          </a:p>
        </p:txBody>
      </p:sp>
    </p:spTree>
    <p:extLst>
      <p:ext uri="{BB962C8B-B14F-4D97-AF65-F5344CB8AC3E}">
        <p14:creationId xmlns:p14="http://schemas.microsoft.com/office/powerpoint/2010/main" val="337496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7F7DA-D6F0-4A26-94B1-17B030A00368}" type="slidenum">
              <a:rPr lang="en-US" smtClean="0"/>
              <a:t>11</a:t>
            </a:fld>
            <a:endParaRPr lang="en-US" dirty="0"/>
          </a:p>
        </p:txBody>
      </p:sp>
    </p:spTree>
    <p:extLst>
      <p:ext uri="{BB962C8B-B14F-4D97-AF65-F5344CB8AC3E}">
        <p14:creationId xmlns:p14="http://schemas.microsoft.com/office/powerpoint/2010/main" val="37869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7F7DA-D6F0-4A26-94B1-17B030A00368}" type="slidenum">
              <a:rPr lang="en-US" smtClean="0"/>
              <a:t>12</a:t>
            </a:fld>
            <a:endParaRPr lang="en-US" dirty="0"/>
          </a:p>
        </p:txBody>
      </p:sp>
    </p:spTree>
    <p:extLst>
      <p:ext uri="{BB962C8B-B14F-4D97-AF65-F5344CB8AC3E}">
        <p14:creationId xmlns:p14="http://schemas.microsoft.com/office/powerpoint/2010/main" val="351974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7F7DA-D6F0-4A26-94B1-17B030A00368}" type="slidenum">
              <a:rPr lang="en-US" smtClean="0"/>
              <a:t>13</a:t>
            </a:fld>
            <a:endParaRPr lang="en-US" dirty="0"/>
          </a:p>
        </p:txBody>
      </p:sp>
    </p:spTree>
    <p:extLst>
      <p:ext uri="{BB962C8B-B14F-4D97-AF65-F5344CB8AC3E}">
        <p14:creationId xmlns:p14="http://schemas.microsoft.com/office/powerpoint/2010/main" val="216963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7F7DA-D6F0-4A26-94B1-17B030A00368}" type="slidenum">
              <a:rPr lang="en-US" smtClean="0"/>
              <a:t>14</a:t>
            </a:fld>
            <a:endParaRPr lang="en-US" dirty="0"/>
          </a:p>
        </p:txBody>
      </p:sp>
    </p:spTree>
    <p:extLst>
      <p:ext uri="{BB962C8B-B14F-4D97-AF65-F5344CB8AC3E}">
        <p14:creationId xmlns:p14="http://schemas.microsoft.com/office/powerpoint/2010/main" val="2863669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15</a:t>
            </a:fld>
            <a:endParaRPr lang="en-US" dirty="0"/>
          </a:p>
        </p:txBody>
      </p:sp>
    </p:spTree>
    <p:extLst>
      <p:ext uri="{BB962C8B-B14F-4D97-AF65-F5344CB8AC3E}">
        <p14:creationId xmlns:p14="http://schemas.microsoft.com/office/powerpoint/2010/main" val="18610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16</a:t>
            </a:fld>
            <a:endParaRPr lang="en-US" dirty="0"/>
          </a:p>
        </p:txBody>
      </p:sp>
    </p:spTree>
    <p:extLst>
      <p:ext uri="{BB962C8B-B14F-4D97-AF65-F5344CB8AC3E}">
        <p14:creationId xmlns:p14="http://schemas.microsoft.com/office/powerpoint/2010/main" val="348791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17</a:t>
            </a:fld>
            <a:endParaRPr lang="en-US" dirty="0"/>
          </a:p>
        </p:txBody>
      </p:sp>
    </p:spTree>
    <p:extLst>
      <p:ext uri="{BB962C8B-B14F-4D97-AF65-F5344CB8AC3E}">
        <p14:creationId xmlns:p14="http://schemas.microsoft.com/office/powerpoint/2010/main" val="2189593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“on all donations”</a:t>
            </a:r>
          </a:p>
        </p:txBody>
      </p:sp>
      <p:sp>
        <p:nvSpPr>
          <p:cNvPr id="4" name="Slide Number Placeholder 3"/>
          <p:cNvSpPr>
            <a:spLocks noGrp="1"/>
          </p:cNvSpPr>
          <p:nvPr>
            <p:ph type="sldNum" sz="quarter" idx="10"/>
          </p:nvPr>
        </p:nvSpPr>
        <p:spPr/>
        <p:txBody>
          <a:bodyPr/>
          <a:lstStyle/>
          <a:p>
            <a:fld id="{B1D7F7DA-D6F0-4A26-94B1-17B030A00368}" type="slidenum">
              <a:rPr lang="en-US" smtClean="0"/>
              <a:t>18</a:t>
            </a:fld>
            <a:endParaRPr lang="en-US" dirty="0"/>
          </a:p>
        </p:txBody>
      </p:sp>
    </p:spTree>
    <p:extLst>
      <p:ext uri="{BB962C8B-B14F-4D97-AF65-F5344CB8AC3E}">
        <p14:creationId xmlns:p14="http://schemas.microsoft.com/office/powerpoint/2010/main" val="290211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19</a:t>
            </a:fld>
            <a:endParaRPr lang="en-US" dirty="0"/>
          </a:p>
        </p:txBody>
      </p:sp>
    </p:spTree>
    <p:extLst>
      <p:ext uri="{BB962C8B-B14F-4D97-AF65-F5344CB8AC3E}">
        <p14:creationId xmlns:p14="http://schemas.microsoft.com/office/powerpoint/2010/main" val="17828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important</a:t>
            </a:r>
            <a:r>
              <a:rPr lang="en-US" baseline="0" dirty="0"/>
              <a:t> concepts that need to be reviewed. I have been doing this for so long that I assume that everyone else will know the same information. You recall that saying about assuming anything. Today we will take our time and explore these areas. All of this information is from the FCMAT (Fiscal Crisis and Management Assistance Team) ASB handbook which is considered the got to guide. The hard copy version indicates that is was from 2015 which could imply it is out of date and there is a new version. There actually has not been any new rulings and the data is current. You can get the hard copy or download onto your computer like I do. Easy reference that will answer most of your questions.</a:t>
            </a:r>
          </a:p>
          <a:p>
            <a:endParaRPr lang="en-US" dirty="0"/>
          </a:p>
        </p:txBody>
      </p:sp>
      <p:sp>
        <p:nvSpPr>
          <p:cNvPr id="4" name="Slide Number Placeholder 3"/>
          <p:cNvSpPr>
            <a:spLocks noGrp="1"/>
          </p:cNvSpPr>
          <p:nvPr>
            <p:ph type="sldNum" sz="quarter" idx="5"/>
          </p:nvPr>
        </p:nvSpPr>
        <p:spPr/>
        <p:txBody>
          <a:bodyPr/>
          <a:lstStyle/>
          <a:p>
            <a:fld id="{B1D7F7DA-D6F0-4A26-94B1-17B030A00368}" type="slidenum">
              <a:rPr lang="en-US" smtClean="0"/>
              <a:t>2</a:t>
            </a:fld>
            <a:endParaRPr lang="en-US" dirty="0"/>
          </a:p>
        </p:txBody>
      </p:sp>
    </p:spTree>
    <p:extLst>
      <p:ext uri="{BB962C8B-B14F-4D97-AF65-F5344CB8AC3E}">
        <p14:creationId xmlns:p14="http://schemas.microsoft.com/office/powerpoint/2010/main" val="622220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defRPr/>
            </a:pPr>
            <a:endParaRPr lang="en-US" sz="1200" b="1" dirty="0"/>
          </a:p>
        </p:txBody>
      </p:sp>
      <p:sp>
        <p:nvSpPr>
          <p:cNvPr id="4" name="Slide Number Placeholder 3"/>
          <p:cNvSpPr>
            <a:spLocks noGrp="1"/>
          </p:cNvSpPr>
          <p:nvPr>
            <p:ph type="sldNum" sz="quarter" idx="10"/>
          </p:nvPr>
        </p:nvSpPr>
        <p:spPr/>
        <p:txBody>
          <a:bodyPr/>
          <a:lstStyle/>
          <a:p>
            <a:fld id="{B1D7F7DA-D6F0-4A26-94B1-17B030A00368}" type="slidenum">
              <a:rPr lang="en-US" smtClean="0"/>
              <a:t>20</a:t>
            </a:fld>
            <a:endParaRPr lang="en-US" dirty="0"/>
          </a:p>
        </p:txBody>
      </p:sp>
    </p:spTree>
    <p:extLst>
      <p:ext uri="{BB962C8B-B14F-4D97-AF65-F5344CB8AC3E}">
        <p14:creationId xmlns:p14="http://schemas.microsoft.com/office/powerpoint/2010/main" val="795564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defRPr/>
            </a:pPr>
            <a:endParaRPr lang="en-US" sz="1200" b="1" dirty="0"/>
          </a:p>
        </p:txBody>
      </p:sp>
      <p:sp>
        <p:nvSpPr>
          <p:cNvPr id="4" name="Slide Number Placeholder 3"/>
          <p:cNvSpPr>
            <a:spLocks noGrp="1"/>
          </p:cNvSpPr>
          <p:nvPr>
            <p:ph type="sldNum" sz="quarter" idx="10"/>
          </p:nvPr>
        </p:nvSpPr>
        <p:spPr/>
        <p:txBody>
          <a:bodyPr/>
          <a:lstStyle/>
          <a:p>
            <a:fld id="{B1D7F7DA-D6F0-4A26-94B1-17B030A00368}" type="slidenum">
              <a:rPr lang="en-US" smtClean="0"/>
              <a:t>21</a:t>
            </a:fld>
            <a:endParaRPr lang="en-US" dirty="0"/>
          </a:p>
        </p:txBody>
      </p:sp>
    </p:spTree>
    <p:extLst>
      <p:ext uri="{BB962C8B-B14F-4D97-AF65-F5344CB8AC3E}">
        <p14:creationId xmlns:p14="http://schemas.microsoft.com/office/powerpoint/2010/main" val="265627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defRPr/>
            </a:pPr>
            <a:endParaRPr lang="en-US" sz="1200" b="1" dirty="0"/>
          </a:p>
        </p:txBody>
      </p:sp>
      <p:sp>
        <p:nvSpPr>
          <p:cNvPr id="4" name="Slide Number Placeholder 3"/>
          <p:cNvSpPr>
            <a:spLocks noGrp="1"/>
          </p:cNvSpPr>
          <p:nvPr>
            <p:ph type="sldNum" sz="quarter" idx="10"/>
          </p:nvPr>
        </p:nvSpPr>
        <p:spPr/>
        <p:txBody>
          <a:bodyPr/>
          <a:lstStyle/>
          <a:p>
            <a:fld id="{B1D7F7DA-D6F0-4A26-94B1-17B030A00368}" type="slidenum">
              <a:rPr lang="en-US" smtClean="0"/>
              <a:t>22</a:t>
            </a:fld>
            <a:endParaRPr lang="en-US" dirty="0"/>
          </a:p>
        </p:txBody>
      </p:sp>
    </p:spTree>
    <p:extLst>
      <p:ext uri="{BB962C8B-B14F-4D97-AF65-F5344CB8AC3E}">
        <p14:creationId xmlns:p14="http://schemas.microsoft.com/office/powerpoint/2010/main" val="3535913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defRPr/>
            </a:pPr>
            <a:endParaRPr lang="en-US" sz="1200" b="1" dirty="0"/>
          </a:p>
        </p:txBody>
      </p:sp>
      <p:sp>
        <p:nvSpPr>
          <p:cNvPr id="4" name="Slide Number Placeholder 3"/>
          <p:cNvSpPr>
            <a:spLocks noGrp="1"/>
          </p:cNvSpPr>
          <p:nvPr>
            <p:ph type="sldNum" sz="quarter" idx="10"/>
          </p:nvPr>
        </p:nvSpPr>
        <p:spPr/>
        <p:txBody>
          <a:bodyPr/>
          <a:lstStyle/>
          <a:p>
            <a:fld id="{B1D7F7DA-D6F0-4A26-94B1-17B030A00368}" type="slidenum">
              <a:rPr lang="en-US" smtClean="0"/>
              <a:t>23</a:t>
            </a:fld>
            <a:endParaRPr lang="en-US" dirty="0"/>
          </a:p>
        </p:txBody>
      </p:sp>
    </p:spTree>
    <p:extLst>
      <p:ext uri="{BB962C8B-B14F-4D97-AF65-F5344CB8AC3E}">
        <p14:creationId xmlns:p14="http://schemas.microsoft.com/office/powerpoint/2010/main" val="161694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24</a:t>
            </a:fld>
            <a:endParaRPr lang="en-US" dirty="0"/>
          </a:p>
        </p:txBody>
      </p:sp>
    </p:spTree>
    <p:extLst>
      <p:ext uri="{BB962C8B-B14F-4D97-AF65-F5344CB8AC3E}">
        <p14:creationId xmlns:p14="http://schemas.microsoft.com/office/powerpoint/2010/main" val="4222740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25</a:t>
            </a:fld>
            <a:endParaRPr lang="en-US" dirty="0"/>
          </a:p>
        </p:txBody>
      </p:sp>
    </p:spTree>
    <p:extLst>
      <p:ext uri="{BB962C8B-B14F-4D97-AF65-F5344CB8AC3E}">
        <p14:creationId xmlns:p14="http://schemas.microsoft.com/office/powerpoint/2010/main" val="561124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26</a:t>
            </a:fld>
            <a:endParaRPr lang="en-US" dirty="0"/>
          </a:p>
        </p:txBody>
      </p:sp>
    </p:spTree>
    <p:extLst>
      <p:ext uri="{BB962C8B-B14F-4D97-AF65-F5344CB8AC3E}">
        <p14:creationId xmlns:p14="http://schemas.microsoft.com/office/powerpoint/2010/main" val="1511599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27</a:t>
            </a:fld>
            <a:endParaRPr lang="en-US" dirty="0"/>
          </a:p>
        </p:txBody>
      </p:sp>
    </p:spTree>
    <p:extLst>
      <p:ext uri="{BB962C8B-B14F-4D97-AF65-F5344CB8AC3E}">
        <p14:creationId xmlns:p14="http://schemas.microsoft.com/office/powerpoint/2010/main" val="3981134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Added: </a:t>
            </a:r>
            <a:r>
              <a:rPr lang="en-US" sz="1200" b="1" dirty="0">
                <a:highlight>
                  <a:srgbClr val="FFFF00"/>
                </a:highlight>
              </a:rPr>
              <a:t>Reconcile bank statements on a monthly basis ensuring cash is available and club financial records are accurately reflected.</a:t>
            </a:r>
          </a:p>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28</a:t>
            </a:fld>
            <a:endParaRPr lang="en-US" dirty="0"/>
          </a:p>
        </p:txBody>
      </p:sp>
    </p:spTree>
    <p:extLst>
      <p:ext uri="{BB962C8B-B14F-4D97-AF65-F5344CB8AC3E}">
        <p14:creationId xmlns:p14="http://schemas.microsoft.com/office/powerpoint/2010/main" val="1469959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ct val="0"/>
              </a:spcBef>
              <a:defRPr/>
            </a:pPr>
            <a:r>
              <a:rPr lang="en-US" dirty="0"/>
              <a:t>Added: </a:t>
            </a:r>
            <a:r>
              <a:rPr lang="en-US" sz="2000" b="1" dirty="0">
                <a:highlight>
                  <a:srgbClr val="FFFF00"/>
                </a:highlight>
              </a:rPr>
              <a:t>Ensure disbursements are made after student council approval and all check requests contain all necessary signatures.</a:t>
            </a:r>
          </a:p>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29</a:t>
            </a:fld>
            <a:endParaRPr lang="en-US" dirty="0"/>
          </a:p>
        </p:txBody>
      </p:sp>
    </p:spTree>
    <p:extLst>
      <p:ext uri="{BB962C8B-B14F-4D97-AF65-F5344CB8AC3E}">
        <p14:creationId xmlns:p14="http://schemas.microsoft.com/office/powerpoint/2010/main" val="331621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are interested in supporting the ASB/USB programs for the student’s benefit. There</a:t>
            </a:r>
            <a:r>
              <a:rPr lang="en-US" baseline="0" dirty="0"/>
              <a:t> are many opportunities to enrich the student’s experience at our campuses. This presentation is the technical review of the business and administration of the ASB/USB. </a:t>
            </a:r>
            <a:endParaRPr lang="en-US" dirty="0"/>
          </a:p>
        </p:txBody>
      </p:sp>
      <p:sp>
        <p:nvSpPr>
          <p:cNvPr id="4" name="Slide Number Placeholder 3"/>
          <p:cNvSpPr>
            <a:spLocks noGrp="1"/>
          </p:cNvSpPr>
          <p:nvPr>
            <p:ph type="sldNum" sz="quarter" idx="5"/>
          </p:nvPr>
        </p:nvSpPr>
        <p:spPr/>
        <p:txBody>
          <a:bodyPr/>
          <a:lstStyle/>
          <a:p>
            <a:fld id="{B1D7F7DA-D6F0-4A26-94B1-17B030A00368}" type="slidenum">
              <a:rPr lang="en-US" smtClean="0"/>
              <a:t>3</a:t>
            </a:fld>
            <a:endParaRPr lang="en-US" dirty="0"/>
          </a:p>
        </p:txBody>
      </p:sp>
    </p:spTree>
    <p:extLst>
      <p:ext uri="{BB962C8B-B14F-4D97-AF65-F5344CB8AC3E}">
        <p14:creationId xmlns:p14="http://schemas.microsoft.com/office/powerpoint/2010/main" val="3393374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ct val="0"/>
              </a:spcBef>
              <a:defRPr/>
            </a:pPr>
            <a:r>
              <a:rPr lang="en-US" dirty="0"/>
              <a:t>Added: </a:t>
            </a:r>
            <a:r>
              <a:rPr lang="en-US" sz="2000" b="1" dirty="0">
                <a:highlight>
                  <a:srgbClr val="FFFF00"/>
                </a:highlight>
              </a:rPr>
              <a:t>Purchased items are verified and counted indicating all items are received and invoices/receiving documents are noted with an “OK to pay” or “received with a date”.</a:t>
            </a:r>
          </a:p>
          <a:p>
            <a:pPr lvl="1">
              <a:spcBef>
                <a:spcPct val="0"/>
              </a:spcBef>
              <a:defRPr/>
            </a:pPr>
            <a:r>
              <a:rPr lang="en-US" sz="2000" b="1" dirty="0">
                <a:highlight>
                  <a:srgbClr val="FFFF00"/>
                </a:highlight>
              </a:rPr>
              <a:t>Ensure that all tickets for sale are secured, master ticket log is updated and sales recap form contains explanations of any overages &amp; shortages.  </a:t>
            </a:r>
          </a:p>
          <a:p>
            <a:pPr lvl="1">
              <a:spcBef>
                <a:spcPct val="0"/>
              </a:spcBef>
              <a:defRPr/>
            </a:pPr>
            <a:r>
              <a:rPr lang="en-US" sz="2000" b="1" dirty="0">
                <a:highlight>
                  <a:srgbClr val="FFFF00"/>
                </a:highlight>
              </a:rPr>
              <a:t>Conduct monthly inventory counts and locate discrepancies and calculate ending valuations.</a:t>
            </a:r>
          </a:p>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30</a:t>
            </a:fld>
            <a:endParaRPr lang="en-US" dirty="0"/>
          </a:p>
        </p:txBody>
      </p:sp>
    </p:spTree>
    <p:extLst>
      <p:ext uri="{BB962C8B-B14F-4D97-AF65-F5344CB8AC3E}">
        <p14:creationId xmlns:p14="http://schemas.microsoft.com/office/powerpoint/2010/main" val="2939762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31</a:t>
            </a:fld>
            <a:endParaRPr lang="en-US" dirty="0"/>
          </a:p>
        </p:txBody>
      </p:sp>
    </p:spTree>
    <p:extLst>
      <p:ext uri="{BB962C8B-B14F-4D97-AF65-F5344CB8AC3E}">
        <p14:creationId xmlns:p14="http://schemas.microsoft.com/office/powerpoint/2010/main" val="1345372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32</a:t>
            </a:fld>
            <a:endParaRPr lang="en-US" dirty="0"/>
          </a:p>
        </p:txBody>
      </p:sp>
    </p:spTree>
    <p:extLst>
      <p:ext uri="{BB962C8B-B14F-4D97-AF65-F5344CB8AC3E}">
        <p14:creationId xmlns:p14="http://schemas.microsoft.com/office/powerpoint/2010/main" val="4251682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33</a:t>
            </a:fld>
            <a:endParaRPr lang="en-US" dirty="0"/>
          </a:p>
        </p:txBody>
      </p:sp>
    </p:spTree>
    <p:extLst>
      <p:ext uri="{BB962C8B-B14F-4D97-AF65-F5344CB8AC3E}">
        <p14:creationId xmlns:p14="http://schemas.microsoft.com/office/powerpoint/2010/main" val="3230599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34</a:t>
            </a:fld>
            <a:endParaRPr lang="en-US" dirty="0"/>
          </a:p>
        </p:txBody>
      </p:sp>
    </p:spTree>
    <p:extLst>
      <p:ext uri="{BB962C8B-B14F-4D97-AF65-F5344CB8AC3E}">
        <p14:creationId xmlns:p14="http://schemas.microsoft.com/office/powerpoint/2010/main" val="3538703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Fraud Pic</a:t>
            </a:r>
          </a:p>
        </p:txBody>
      </p:sp>
      <p:sp>
        <p:nvSpPr>
          <p:cNvPr id="4" name="Slide Number Placeholder 3"/>
          <p:cNvSpPr>
            <a:spLocks noGrp="1"/>
          </p:cNvSpPr>
          <p:nvPr>
            <p:ph type="sldNum" sz="quarter" idx="10"/>
          </p:nvPr>
        </p:nvSpPr>
        <p:spPr/>
        <p:txBody>
          <a:bodyPr/>
          <a:lstStyle/>
          <a:p>
            <a:fld id="{B1D7F7DA-D6F0-4A26-94B1-17B030A00368}" type="slidenum">
              <a:rPr lang="en-US" smtClean="0"/>
              <a:t>35</a:t>
            </a:fld>
            <a:endParaRPr lang="en-US" dirty="0"/>
          </a:p>
        </p:txBody>
      </p:sp>
    </p:spTree>
    <p:extLst>
      <p:ext uri="{BB962C8B-B14F-4D97-AF65-F5344CB8AC3E}">
        <p14:creationId xmlns:p14="http://schemas.microsoft.com/office/powerpoint/2010/main" val="188217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36</a:t>
            </a:fld>
            <a:endParaRPr lang="en-US" dirty="0"/>
          </a:p>
        </p:txBody>
      </p:sp>
    </p:spTree>
    <p:extLst>
      <p:ext uri="{BB962C8B-B14F-4D97-AF65-F5344CB8AC3E}">
        <p14:creationId xmlns:p14="http://schemas.microsoft.com/office/powerpoint/2010/main" val="3042153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7F7DA-D6F0-4A26-94B1-17B030A00368}" type="slidenum">
              <a:rPr lang="en-US" smtClean="0"/>
              <a:t>37</a:t>
            </a:fld>
            <a:endParaRPr lang="en-US" dirty="0"/>
          </a:p>
        </p:txBody>
      </p:sp>
    </p:spTree>
    <p:extLst>
      <p:ext uri="{BB962C8B-B14F-4D97-AF65-F5344CB8AC3E}">
        <p14:creationId xmlns:p14="http://schemas.microsoft.com/office/powerpoint/2010/main" val="390232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concept</a:t>
            </a:r>
            <a:r>
              <a:rPr lang="en-US" baseline="0" dirty="0"/>
              <a:t> is important. Everyone of us up to the board members is responsible for the fiscal activities of the ABS/USB. We cannot delegate that responsibility away. So, we all need to educate ourselves, support the different participants with the correct information and do some routine sanity checks. I have the fiduciary responsibility or oversight.</a:t>
            </a:r>
            <a:endParaRPr lang="en-US" dirty="0"/>
          </a:p>
        </p:txBody>
      </p:sp>
      <p:sp>
        <p:nvSpPr>
          <p:cNvPr id="4" name="Slide Number Placeholder 3"/>
          <p:cNvSpPr>
            <a:spLocks noGrp="1"/>
          </p:cNvSpPr>
          <p:nvPr>
            <p:ph type="sldNum" sz="quarter" idx="5"/>
          </p:nvPr>
        </p:nvSpPr>
        <p:spPr/>
        <p:txBody>
          <a:bodyPr/>
          <a:lstStyle/>
          <a:p>
            <a:fld id="{B1D7F7DA-D6F0-4A26-94B1-17B030A00368}" type="slidenum">
              <a:rPr lang="en-US" smtClean="0"/>
              <a:t>4</a:t>
            </a:fld>
            <a:endParaRPr lang="en-US" dirty="0"/>
          </a:p>
        </p:txBody>
      </p:sp>
    </p:spTree>
    <p:extLst>
      <p:ext uri="{BB962C8B-B14F-4D97-AF65-F5344CB8AC3E}">
        <p14:creationId xmlns:p14="http://schemas.microsoft.com/office/powerpoint/2010/main" val="295133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at the top – the principal!</a:t>
            </a:r>
            <a:r>
              <a:rPr lang="en-US" baseline="0" dirty="0"/>
              <a:t> The principal is responsible for all of these tasks. They may delegate the task to an assistant principal but still the buck does stop at the top.</a:t>
            </a:r>
            <a:endParaRPr lang="en-US" dirty="0"/>
          </a:p>
        </p:txBody>
      </p:sp>
      <p:sp>
        <p:nvSpPr>
          <p:cNvPr id="4" name="Slide Number Placeholder 3"/>
          <p:cNvSpPr>
            <a:spLocks noGrp="1"/>
          </p:cNvSpPr>
          <p:nvPr>
            <p:ph type="sldNum" sz="quarter" idx="5"/>
          </p:nvPr>
        </p:nvSpPr>
        <p:spPr/>
        <p:txBody>
          <a:bodyPr/>
          <a:lstStyle/>
          <a:p>
            <a:fld id="{B1D7F7DA-D6F0-4A26-94B1-17B030A00368}" type="slidenum">
              <a:rPr lang="en-US" smtClean="0"/>
              <a:t>5</a:t>
            </a:fld>
            <a:endParaRPr lang="en-US" dirty="0"/>
          </a:p>
        </p:txBody>
      </p:sp>
    </p:spTree>
    <p:extLst>
      <p:ext uri="{BB962C8B-B14F-4D97-AF65-F5344CB8AC3E}">
        <p14:creationId xmlns:p14="http://schemas.microsoft.com/office/powerpoint/2010/main" val="120116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the fund raising events and</a:t>
            </a:r>
            <a:r>
              <a:rPr lang="en-US" baseline="0" dirty="0"/>
              <a:t> activities will be a new challenge. I don’t know if there is any collaboration among the </a:t>
            </a:r>
            <a:r>
              <a:rPr lang="en-US" baseline="0"/>
              <a:t>schools for ideas.</a:t>
            </a:r>
            <a:endParaRPr lang="en-US" dirty="0"/>
          </a:p>
        </p:txBody>
      </p:sp>
      <p:sp>
        <p:nvSpPr>
          <p:cNvPr id="4" name="Slide Number Placeholder 3"/>
          <p:cNvSpPr>
            <a:spLocks noGrp="1"/>
          </p:cNvSpPr>
          <p:nvPr>
            <p:ph type="sldNum" sz="quarter" idx="5"/>
          </p:nvPr>
        </p:nvSpPr>
        <p:spPr/>
        <p:txBody>
          <a:bodyPr/>
          <a:lstStyle/>
          <a:p>
            <a:fld id="{B1D7F7DA-D6F0-4A26-94B1-17B030A00368}" type="slidenum">
              <a:rPr lang="en-US" smtClean="0"/>
              <a:t>6</a:t>
            </a:fld>
            <a:endParaRPr lang="en-US" dirty="0"/>
          </a:p>
        </p:txBody>
      </p:sp>
    </p:spTree>
    <p:extLst>
      <p:ext uri="{BB962C8B-B14F-4D97-AF65-F5344CB8AC3E}">
        <p14:creationId xmlns:p14="http://schemas.microsoft.com/office/powerpoint/2010/main" val="359947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7F7DA-D6F0-4A26-94B1-17B030A00368}" type="slidenum">
              <a:rPr lang="en-US" smtClean="0"/>
              <a:t>7</a:t>
            </a:fld>
            <a:endParaRPr lang="en-US" dirty="0"/>
          </a:p>
        </p:txBody>
      </p:sp>
    </p:spTree>
    <p:extLst>
      <p:ext uri="{BB962C8B-B14F-4D97-AF65-F5344CB8AC3E}">
        <p14:creationId xmlns:p14="http://schemas.microsoft.com/office/powerpoint/2010/main" val="146053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7F7DA-D6F0-4A26-94B1-17B030A00368}" type="slidenum">
              <a:rPr lang="en-US" smtClean="0"/>
              <a:t>8</a:t>
            </a:fld>
            <a:endParaRPr lang="en-US" dirty="0"/>
          </a:p>
        </p:txBody>
      </p:sp>
    </p:spTree>
    <p:extLst>
      <p:ext uri="{BB962C8B-B14F-4D97-AF65-F5344CB8AC3E}">
        <p14:creationId xmlns:p14="http://schemas.microsoft.com/office/powerpoint/2010/main" val="163604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7F7DA-D6F0-4A26-94B1-17B030A00368}" type="slidenum">
              <a:rPr lang="en-US" smtClean="0"/>
              <a:t>9</a:t>
            </a:fld>
            <a:endParaRPr lang="en-US" dirty="0"/>
          </a:p>
        </p:txBody>
      </p:sp>
    </p:spTree>
    <p:extLst>
      <p:ext uri="{BB962C8B-B14F-4D97-AF65-F5344CB8AC3E}">
        <p14:creationId xmlns:p14="http://schemas.microsoft.com/office/powerpoint/2010/main" val="34516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5C1075-58C7-4910-BE0B-A604D95F510A}"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389416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699F0-B299-411D-9C45-3E7FB8DF2CF3}"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4105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1CA860-CD01-40C3-BACE-F16984C66D94}"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8B5AD67-6DD8-495F-A6CF-1865DB3BA74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571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85C7E23-CBD7-40C6-99B2-285F9830ECC1}"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331278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F536DB-0EFD-4093-8A04-FD929B299461}"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8B5AD67-6DD8-495F-A6CF-1865DB3BA74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6508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2983C1-D41D-4CE7-8AA4-25CB23F438D2}"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29381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CE347-7A34-43D5-A80E-D56157DC868E}"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246148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EE5AD-FCC5-4D5C-A66C-F3A1CF342D98}"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366631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C2FEA-4C0F-48FE-A438-2A39E14978A6}"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181803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54531-C9B0-4534-A02B-DF8721A6C5BB}" type="datetime1">
              <a:rPr lang="en-US" smtClean="0"/>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231106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48876-3DAB-439B-BDE8-B1A0596DCBAD}"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151648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6A3161-4A83-4A96-98E6-321742162171}" type="datetime1">
              <a:rPr lang="en-US" smtClean="0"/>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150024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D6FB2-F7AF-4B94-A474-9A6F6F03F361}" type="datetime1">
              <a:rPr lang="en-US" smtClean="0"/>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151944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2E57A-7657-4457-BF19-0B669D0E3EBE}" type="datetime1">
              <a:rPr lang="en-US" smtClean="0"/>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22575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79A78F-3341-4FBB-B728-DE9C4BD9FB07}"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68158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7EE48-F8CD-4131-B887-62823EE8B4FF}" type="datetime1">
              <a:rPr lang="en-US" smtClean="0"/>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8B5AD67-6DD8-495F-A6CF-1865DB3BA745}" type="slidenum">
              <a:rPr lang="en-US" smtClean="0"/>
              <a:t>‹#›</a:t>
            </a:fld>
            <a:endParaRPr lang="en-US" dirty="0"/>
          </a:p>
        </p:txBody>
      </p:sp>
    </p:spTree>
    <p:extLst>
      <p:ext uri="{BB962C8B-B14F-4D97-AF65-F5344CB8AC3E}">
        <p14:creationId xmlns:p14="http://schemas.microsoft.com/office/powerpoint/2010/main" val="140975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79920-7DE3-47EC-B34D-C8A4CB407B0C}" type="datetime1">
              <a:rPr lang="en-US" smtClean="0"/>
              <a:t>9/5/2024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8B5AD67-6DD8-495F-A6CF-1865DB3BA745}" type="slidenum">
              <a:rPr lang="en-US" smtClean="0"/>
              <a:t>‹#›</a:t>
            </a:fld>
            <a:endParaRPr lang="en-US" dirty="0"/>
          </a:p>
        </p:txBody>
      </p:sp>
    </p:spTree>
    <p:extLst>
      <p:ext uri="{BB962C8B-B14F-4D97-AF65-F5344CB8AC3E}">
        <p14:creationId xmlns:p14="http://schemas.microsoft.com/office/powerpoint/2010/main" val="2522207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kmurphy4@psusd.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psusd.us/Page/2401" TargetMode="External"/><Relationship Id="rId5" Type="http://schemas.openxmlformats.org/officeDocument/2006/relationships/hyperlink" Target="https://app.informedk12.com/link_campaigns/2025-activity-request-organized-asb?token=kU4bBG6YSJmDpZgnMJsdH8kj"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susd.us/Page/2401" TargetMode="External"/><Relationship Id="rId5" Type="http://schemas.openxmlformats.org/officeDocument/2006/relationships/hyperlink" Target="https://app.informedk12.com/link_campaigns/2025-payment-request-organized-asb?token=bUNGRwy7Ybxk9KhHnrgPB8n6"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app.informedk12.com/link_campaigns/payment-request-unorganized-asb?token=FNG4nweNgcXuCQh2xqmbaQt6" TargetMode="External"/><Relationship Id="rId5" Type="http://schemas.openxmlformats.org/officeDocument/2006/relationships/hyperlink" Target="https://app.informedk12.com/link_campaigns/activity-request-unorganized-asb?token=wL7u6gBpw3VxiCQNQCss538j"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app.informedk12.com/link_campaigns/rba-request-for-board-approval?token=QVan2Te4NagThuGWcBb8jyW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ls/nu/he/compfoodsrefpub.as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learn.casbo.org/courses/4820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7169" y="333376"/>
            <a:ext cx="9237662" cy="2950598"/>
          </a:xfrm>
        </p:spPr>
        <p:txBody>
          <a:bodyPr>
            <a:normAutofit fontScale="90000"/>
          </a:bodyPr>
          <a:lstStyle/>
          <a:p>
            <a:pPr algn="ctr"/>
            <a:r>
              <a:rPr lang="en-US" altLang="en-US" b="1" dirty="0">
                <a:solidFill>
                  <a:schemeClr val="tx1"/>
                </a:solidFill>
                <a:cs typeface="Arial" panose="020B0604020202020204" pitchFamily="34" charset="0"/>
              </a:rPr>
              <a:t>ASSOCIATED/UNITED STUDENT BODY TRAINING FOR ADMINISTRATION &amp; ACTIVITY DIRECTORS</a:t>
            </a:r>
            <a:endParaRPr lang="en-US" dirty="0"/>
          </a:p>
        </p:txBody>
      </p:sp>
      <p:sp>
        <p:nvSpPr>
          <p:cNvPr id="3" name="Subtitle 2"/>
          <p:cNvSpPr>
            <a:spLocks noGrp="1"/>
          </p:cNvSpPr>
          <p:nvPr>
            <p:ph type="subTitle" idx="1"/>
          </p:nvPr>
        </p:nvSpPr>
        <p:spPr>
          <a:xfrm>
            <a:off x="1638301" y="3038475"/>
            <a:ext cx="8915399" cy="3390900"/>
          </a:xfrm>
        </p:spPr>
        <p:txBody>
          <a:bodyPr/>
          <a:lstStyle/>
          <a:p>
            <a:pPr algn="ctr">
              <a:lnSpc>
                <a:spcPct val="150000"/>
              </a:lnSpc>
              <a:spcBef>
                <a:spcPct val="50000"/>
              </a:spcBef>
            </a:pPr>
            <a:endParaRPr lang="en-US" altLang="en-US" b="1" dirty="0">
              <a:solidFill>
                <a:schemeClr val="tx1"/>
              </a:solidFill>
              <a:latin typeface="Century Gothic" panose="020B0502020202020204" pitchFamily="34" charset="0"/>
              <a:cs typeface="Arial" panose="020B0604020202020204" pitchFamily="34" charset="0"/>
            </a:endParaRPr>
          </a:p>
          <a:p>
            <a:pPr algn="ctr">
              <a:lnSpc>
                <a:spcPct val="150000"/>
              </a:lnSpc>
              <a:spcBef>
                <a:spcPct val="50000"/>
              </a:spcBef>
            </a:pPr>
            <a:endParaRPr lang="en-US" altLang="en-US" b="1" dirty="0">
              <a:solidFill>
                <a:schemeClr val="tx1"/>
              </a:solidFill>
              <a:latin typeface="Century Gothic" panose="020B0502020202020204" pitchFamily="34" charset="0"/>
              <a:cs typeface="Arial" panose="020B0604020202020204" pitchFamily="34" charset="0"/>
            </a:endParaRPr>
          </a:p>
          <a:p>
            <a:pPr algn="ctr">
              <a:lnSpc>
                <a:spcPct val="150000"/>
              </a:lnSpc>
              <a:spcBef>
                <a:spcPct val="50000"/>
              </a:spcBef>
            </a:pPr>
            <a:endParaRPr lang="en-US" altLang="en-US" b="1" dirty="0">
              <a:solidFill>
                <a:schemeClr val="tx1"/>
              </a:solidFill>
              <a:latin typeface="Century Gothic" panose="020B0502020202020204" pitchFamily="34" charset="0"/>
              <a:cs typeface="Arial" panose="020B0604020202020204" pitchFamily="34" charset="0"/>
            </a:endParaRPr>
          </a:p>
          <a:p>
            <a:pPr algn="ctr">
              <a:lnSpc>
                <a:spcPct val="150000"/>
              </a:lnSpc>
              <a:spcBef>
                <a:spcPct val="50000"/>
              </a:spcBef>
            </a:pPr>
            <a:endParaRPr lang="en-US" altLang="en-US" b="1" dirty="0">
              <a:solidFill>
                <a:schemeClr val="tx1"/>
              </a:solidFill>
              <a:latin typeface="Century Gothic" panose="020B0502020202020204" pitchFamily="34" charset="0"/>
              <a:cs typeface="Arial" panose="020B0604020202020204" pitchFamily="34" charset="0"/>
            </a:endParaRPr>
          </a:p>
          <a:p>
            <a:pPr algn="ctr">
              <a:lnSpc>
                <a:spcPct val="150000"/>
              </a:lnSpc>
              <a:spcBef>
                <a:spcPct val="50000"/>
              </a:spcBef>
            </a:pPr>
            <a:endParaRPr lang="en-US" altLang="en-US" b="1" dirty="0">
              <a:solidFill>
                <a:schemeClr val="tx1"/>
              </a:solidFill>
              <a:latin typeface="Century Gothic" panose="020B0502020202020204" pitchFamily="34" charset="0"/>
              <a:cs typeface="Arial" panose="020B0604020202020204" pitchFamily="34" charset="0"/>
            </a:endParaRPr>
          </a:p>
          <a:p>
            <a:pPr algn="ctr">
              <a:lnSpc>
                <a:spcPct val="150000"/>
              </a:lnSpc>
              <a:spcBef>
                <a:spcPct val="50000"/>
              </a:spcBef>
            </a:pPr>
            <a:r>
              <a:rPr lang="en-US" altLang="en-US" b="1" dirty="0">
                <a:solidFill>
                  <a:schemeClr val="tx1"/>
                </a:solidFill>
                <a:latin typeface="Century Gothic" panose="020B0502020202020204" pitchFamily="34" charset="0"/>
                <a:cs typeface="Arial" panose="020B0604020202020204" pitchFamily="34" charset="0"/>
              </a:rPr>
              <a:t>Presented by Tony Carrillo and Lesley Nichols</a:t>
            </a:r>
          </a:p>
          <a:p>
            <a:pPr algn="ctr">
              <a:lnSpc>
                <a:spcPct val="150000"/>
              </a:lnSpc>
              <a:spcBef>
                <a:spcPct val="50000"/>
              </a:spcBef>
            </a:pPr>
            <a:endParaRPr lang="en-US" altLang="en-US" b="1" dirty="0">
              <a:solidFill>
                <a:schemeClr val="tx1"/>
              </a:solidFill>
              <a:latin typeface="Century Gothic" panose="020B0502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8B5AD67-6DD8-495F-A6CF-1865DB3BA745}" type="slidenum">
              <a:rPr lang="en-US" smtClean="0"/>
              <a:t>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38" y="3594935"/>
            <a:ext cx="3667125" cy="1914525"/>
          </a:xfrm>
          <a:prstGeom prst="rect">
            <a:avLst/>
          </a:prstGeom>
        </p:spPr>
      </p:pic>
    </p:spTree>
    <p:extLst>
      <p:ext uri="{BB962C8B-B14F-4D97-AF65-F5344CB8AC3E}">
        <p14:creationId xmlns:p14="http://schemas.microsoft.com/office/powerpoint/2010/main" val="16577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b="1" dirty="0">
                <a:cs typeface="Times New Roman" panose="02020603050405020304" pitchFamily="18" charset="0"/>
              </a:rPr>
              <a:t>General Business Practices and Internal Controls</a:t>
            </a:r>
            <a:br>
              <a:rPr lang="en-US" altLang="en-US" b="1" dirty="0">
                <a:cs typeface="Times New Roman" panose="02020603050405020304" pitchFamily="18" charset="0"/>
              </a:rPr>
            </a:br>
            <a:r>
              <a:rPr lang="en-US" altLang="en-US" sz="1600" b="1" dirty="0">
                <a:cs typeface="Times New Roman" panose="02020603050405020304" pitchFamily="18" charset="0"/>
              </a:rPr>
              <a:t>Chapter 5</a:t>
            </a:r>
            <a:endParaRPr lang="en-US" b="1" dirty="0"/>
          </a:p>
        </p:txBody>
      </p:sp>
      <p:sp>
        <p:nvSpPr>
          <p:cNvPr id="3" name="Content Placeholder 2"/>
          <p:cNvSpPr>
            <a:spLocks noGrp="1"/>
          </p:cNvSpPr>
          <p:nvPr>
            <p:ph idx="1"/>
          </p:nvPr>
        </p:nvSpPr>
        <p:spPr/>
        <p:txBody>
          <a:bodyPr>
            <a:normAutofit lnSpcReduction="10000"/>
          </a:bodyPr>
          <a:lstStyle/>
          <a:p>
            <a:pPr>
              <a:buFontTx/>
              <a:buNone/>
              <a:defRPr/>
            </a:pPr>
            <a:endParaRPr lang="en-US" sz="2400" b="1" u="sng" dirty="0"/>
          </a:p>
          <a:p>
            <a:pPr>
              <a:buFontTx/>
              <a:buNone/>
              <a:defRPr/>
            </a:pPr>
            <a:r>
              <a:rPr lang="en-US" sz="2400" b="1" u="sng" dirty="0"/>
              <a:t>The basic components of internal controls:</a:t>
            </a:r>
          </a:p>
          <a:p>
            <a:pPr algn="ctr">
              <a:buFontTx/>
              <a:buNone/>
              <a:defRPr/>
            </a:pPr>
            <a:endParaRPr lang="en-US" sz="2400" b="1" u="sng" dirty="0"/>
          </a:p>
          <a:p>
            <a:pPr lvl="1">
              <a:spcBef>
                <a:spcPct val="0"/>
              </a:spcBef>
              <a:defRPr/>
            </a:pPr>
            <a:r>
              <a:rPr lang="en-US" sz="2000" b="1" dirty="0"/>
              <a:t>Segregation of duties</a:t>
            </a:r>
          </a:p>
          <a:p>
            <a:pPr lvl="1">
              <a:spcBef>
                <a:spcPct val="0"/>
              </a:spcBef>
              <a:defRPr/>
            </a:pPr>
            <a:r>
              <a:rPr lang="en-US" sz="2000" b="1" dirty="0"/>
              <a:t>System of checks and balances</a:t>
            </a:r>
          </a:p>
          <a:p>
            <a:pPr lvl="1">
              <a:spcBef>
                <a:spcPct val="0"/>
              </a:spcBef>
              <a:defRPr/>
            </a:pPr>
            <a:r>
              <a:rPr lang="en-US" sz="2000" b="1" dirty="0"/>
              <a:t>Staff cross training</a:t>
            </a:r>
          </a:p>
          <a:p>
            <a:pPr lvl="1">
              <a:spcBef>
                <a:spcPct val="0"/>
              </a:spcBef>
              <a:defRPr/>
            </a:pPr>
            <a:r>
              <a:rPr lang="en-US" sz="2000" b="1" dirty="0"/>
              <a:t>Use of pre-numbered documents</a:t>
            </a:r>
          </a:p>
          <a:p>
            <a:pPr lvl="1">
              <a:spcBef>
                <a:spcPct val="0"/>
              </a:spcBef>
              <a:defRPr/>
            </a:pPr>
            <a:r>
              <a:rPr lang="en-US" sz="2000" b="1" dirty="0"/>
              <a:t>Asset security</a:t>
            </a:r>
          </a:p>
          <a:p>
            <a:pPr lvl="1">
              <a:spcBef>
                <a:spcPct val="0"/>
              </a:spcBef>
              <a:defRPr/>
            </a:pPr>
            <a:r>
              <a:rPr lang="en-US" sz="2000" b="1" dirty="0"/>
              <a:t>Timely reconciliations</a:t>
            </a:r>
          </a:p>
          <a:p>
            <a:pPr lvl="1">
              <a:spcBef>
                <a:spcPct val="0"/>
              </a:spcBef>
              <a:defRPr/>
            </a:pPr>
            <a:r>
              <a:rPr lang="en-US" sz="2000" b="1" dirty="0"/>
              <a:t>Inventory records</a:t>
            </a:r>
          </a:p>
          <a:p>
            <a:pPr lvl="1">
              <a:spcBef>
                <a:spcPct val="0"/>
              </a:spcBef>
              <a:defRPr/>
            </a:pPr>
            <a:r>
              <a:rPr lang="en-US" sz="2000" b="1" dirty="0"/>
              <a:t>Comprehensive annual budget</a:t>
            </a:r>
            <a:endParaRPr lang="en-US" sz="2000" b="1" dirty="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10</a:t>
            </a:fld>
            <a:endParaRPr lang="en-US" dirty="0"/>
          </a:p>
        </p:txBody>
      </p:sp>
      <p:cxnSp>
        <p:nvCxnSpPr>
          <p:cNvPr id="5" name="Straight Connector 4"/>
          <p:cNvCxnSpPr/>
          <p:nvPr/>
        </p:nvCxnSpPr>
        <p:spPr>
          <a:xfrm>
            <a:off x="2589212" y="2133600"/>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79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Budgets and Budget Management</a:t>
            </a:r>
            <a:br>
              <a:rPr lang="en-US" altLang="en-US" dirty="0"/>
            </a:br>
            <a:r>
              <a:rPr lang="en-US" altLang="en-US" sz="1600" b="1" dirty="0"/>
              <a:t>Chapter 6</a:t>
            </a:r>
            <a:endParaRPr lang="en-US" b="1" dirty="0"/>
          </a:p>
        </p:txBody>
      </p:sp>
      <p:sp>
        <p:nvSpPr>
          <p:cNvPr id="3" name="Content Placeholder 2"/>
          <p:cNvSpPr>
            <a:spLocks noGrp="1"/>
          </p:cNvSpPr>
          <p:nvPr>
            <p:ph idx="1"/>
          </p:nvPr>
        </p:nvSpPr>
        <p:spPr/>
        <p:txBody>
          <a:bodyPr/>
          <a:lstStyle/>
          <a:p>
            <a:pPr>
              <a:spcBef>
                <a:spcPct val="0"/>
              </a:spcBef>
              <a:buFontTx/>
              <a:buNone/>
              <a:defRPr/>
            </a:pPr>
            <a:r>
              <a:rPr lang="en-US" sz="2400" b="1" dirty="0"/>
              <a:t>Budgets are usually prepared for a one-year period. The general student council and each individual club should develop a budget document with their annual goals and a plan for achieving those goals by deciding the following:</a:t>
            </a:r>
          </a:p>
          <a:p>
            <a:pPr>
              <a:spcBef>
                <a:spcPct val="0"/>
              </a:spcBef>
              <a:buFontTx/>
              <a:buNone/>
              <a:defRPr/>
            </a:pPr>
            <a:endParaRPr lang="en-US" sz="2400" b="1" dirty="0"/>
          </a:p>
          <a:p>
            <a:pPr lvl="1">
              <a:spcBef>
                <a:spcPct val="0"/>
              </a:spcBef>
              <a:defRPr/>
            </a:pPr>
            <a:r>
              <a:rPr lang="en-US" sz="2000" b="1" dirty="0"/>
              <a:t>Estimated revenues: What fund-raisers will we have?</a:t>
            </a:r>
          </a:p>
          <a:p>
            <a:pPr lvl="1">
              <a:spcBef>
                <a:spcPct val="0"/>
              </a:spcBef>
              <a:defRPr/>
            </a:pPr>
            <a:r>
              <a:rPr lang="en-US" sz="2000" b="1" dirty="0"/>
              <a:t>Estimated expenses: What will the fund-raisers cost us to hold?</a:t>
            </a:r>
          </a:p>
          <a:p>
            <a:pPr lvl="1">
              <a:spcBef>
                <a:spcPct val="0"/>
              </a:spcBef>
              <a:defRPr/>
            </a:pPr>
            <a:r>
              <a:rPr lang="en-US" sz="2000" b="1" dirty="0"/>
              <a:t>Estimated ending reserves and club carryover: Is there enough left over to accomplish the goals we’ve outlined?</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11</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40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Budgets and Budget Management</a:t>
            </a:r>
            <a:br>
              <a:rPr lang="en-US" altLang="en-US" b="1" dirty="0"/>
            </a:br>
            <a:r>
              <a:rPr lang="en-US" altLang="en-US" sz="1600" b="1" dirty="0"/>
              <a:t>Chapter 6, (continued)</a:t>
            </a:r>
            <a:endParaRPr lang="en-US" b="1" dirty="0"/>
          </a:p>
        </p:txBody>
      </p:sp>
      <p:sp>
        <p:nvSpPr>
          <p:cNvPr id="3" name="Content Placeholder 2"/>
          <p:cNvSpPr>
            <a:spLocks noGrp="1"/>
          </p:cNvSpPr>
          <p:nvPr>
            <p:ph idx="1"/>
          </p:nvPr>
        </p:nvSpPr>
        <p:spPr/>
        <p:txBody>
          <a:bodyPr/>
          <a:lstStyle/>
          <a:p>
            <a:pPr>
              <a:spcBef>
                <a:spcPct val="0"/>
              </a:spcBef>
              <a:buFontTx/>
              <a:buNone/>
              <a:defRPr/>
            </a:pPr>
            <a:r>
              <a:rPr lang="en-US" sz="2000" b="1" u="sng" dirty="0"/>
              <a:t>Carryover of Unexpended Balances</a:t>
            </a:r>
          </a:p>
          <a:p>
            <a:pPr algn="ctr">
              <a:spcBef>
                <a:spcPct val="0"/>
              </a:spcBef>
              <a:buFontTx/>
              <a:buNone/>
              <a:defRPr/>
            </a:pPr>
            <a:endParaRPr lang="en-US" sz="2000" b="1" u="sng" dirty="0"/>
          </a:p>
          <a:p>
            <a:pPr>
              <a:spcBef>
                <a:spcPct val="0"/>
              </a:spcBef>
              <a:buFontTx/>
              <a:buNone/>
              <a:defRPr/>
            </a:pPr>
            <a:r>
              <a:rPr lang="en-US" sz="2000" b="1" dirty="0"/>
              <a:t>The site administrator, advisor and students should ensure that the funds raised by students during a given school year are spent on behalf of those students while they are at the same school site.</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12</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88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b="1" dirty="0"/>
              <a:t>Accounting and Financial Management </a:t>
            </a:r>
            <a:br>
              <a:rPr lang="en-US" altLang="en-US" b="1" dirty="0"/>
            </a:br>
            <a:r>
              <a:rPr lang="en-US" altLang="en-US" sz="1600" b="1" dirty="0"/>
              <a:t>Chapter 7</a:t>
            </a:r>
            <a:endParaRPr lang="en-US" b="1" dirty="0"/>
          </a:p>
        </p:txBody>
      </p:sp>
      <p:sp>
        <p:nvSpPr>
          <p:cNvPr id="3" name="Content Placeholder 2"/>
          <p:cNvSpPr>
            <a:spLocks noGrp="1"/>
          </p:cNvSpPr>
          <p:nvPr>
            <p:ph idx="1"/>
          </p:nvPr>
        </p:nvSpPr>
        <p:spPr/>
        <p:txBody>
          <a:bodyPr/>
          <a:lstStyle/>
          <a:p>
            <a:pPr>
              <a:buFontTx/>
              <a:buNone/>
              <a:defRPr/>
            </a:pPr>
            <a:r>
              <a:rPr lang="en-US" sz="2000" b="1" u="sng" dirty="0"/>
              <a:t>Types of Financial Reports</a:t>
            </a:r>
          </a:p>
          <a:p>
            <a:pPr>
              <a:buFontTx/>
              <a:buNone/>
              <a:defRPr/>
            </a:pPr>
            <a:r>
              <a:rPr lang="en-US" sz="2000" b="1" dirty="0"/>
              <a:t>Site Administrator: The site administrator must review and sign for approval all financial reports throughout the year and ensure that all required reports and submissions are made to the District’s business office as requested.</a:t>
            </a:r>
          </a:p>
          <a:p>
            <a:pPr>
              <a:buFontTx/>
              <a:buNone/>
              <a:defRPr/>
            </a:pPr>
            <a:endParaRPr lang="en-US" sz="2000" b="1" dirty="0"/>
          </a:p>
          <a:p>
            <a:pPr>
              <a:buFontTx/>
              <a:buNone/>
              <a:defRPr/>
            </a:pPr>
            <a:r>
              <a:rPr lang="en-US" sz="2000" b="1" dirty="0"/>
              <a:t>Student: The student council must approve and enter into the minutes the monthly and annual financial reports.</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13</a:t>
            </a:fld>
            <a:endParaRPr lang="en-US" dirty="0"/>
          </a:p>
        </p:txBody>
      </p:sp>
      <p:cxnSp>
        <p:nvCxnSpPr>
          <p:cNvPr id="5" name="Straight Connector 4"/>
          <p:cNvCxnSpPr/>
          <p:nvPr/>
        </p:nvCxnSpPr>
        <p:spPr>
          <a:xfrm>
            <a:off x="2589212" y="2114550"/>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36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b="1" dirty="0"/>
              <a:t>Accounting and Financial Management </a:t>
            </a:r>
            <a:br>
              <a:rPr lang="en-US" altLang="en-US" b="1" dirty="0"/>
            </a:br>
            <a:r>
              <a:rPr lang="en-US" altLang="en-US" sz="1600" b="1" dirty="0"/>
              <a:t>Chapter 7, (continued)</a:t>
            </a:r>
            <a:endParaRPr lang="en-US" b="1" dirty="0"/>
          </a:p>
        </p:txBody>
      </p:sp>
      <p:sp>
        <p:nvSpPr>
          <p:cNvPr id="3" name="Content Placeholder 2"/>
          <p:cNvSpPr>
            <a:spLocks noGrp="1"/>
          </p:cNvSpPr>
          <p:nvPr>
            <p:ph idx="1"/>
          </p:nvPr>
        </p:nvSpPr>
        <p:spPr>
          <a:xfrm>
            <a:off x="2589212" y="2133599"/>
            <a:ext cx="8915400" cy="4314825"/>
          </a:xfrm>
        </p:spPr>
        <p:txBody>
          <a:bodyPr>
            <a:normAutofit/>
          </a:bodyPr>
          <a:lstStyle/>
          <a:p>
            <a:pPr>
              <a:buNone/>
              <a:defRPr/>
            </a:pPr>
            <a:r>
              <a:rPr lang="en-US" sz="2500" b="1" u="sng" dirty="0"/>
              <a:t>Bank Accounts</a:t>
            </a:r>
          </a:p>
          <a:p>
            <a:pPr lvl="1">
              <a:spcBef>
                <a:spcPct val="0"/>
              </a:spcBef>
              <a:defRPr/>
            </a:pPr>
            <a:r>
              <a:rPr lang="en-US" sz="2000" b="1" dirty="0"/>
              <a:t>Accounts are approved by the PSUSD Board of Education</a:t>
            </a:r>
          </a:p>
          <a:p>
            <a:pPr lvl="1">
              <a:spcBef>
                <a:spcPct val="0"/>
              </a:spcBef>
              <a:defRPr/>
            </a:pPr>
            <a:r>
              <a:rPr lang="en-US" sz="2000" b="1" dirty="0"/>
              <a:t>Require two signatures on all checks</a:t>
            </a:r>
          </a:p>
          <a:p>
            <a:pPr lvl="1">
              <a:spcBef>
                <a:spcPct val="0"/>
              </a:spcBef>
              <a:defRPr/>
            </a:pPr>
            <a:r>
              <a:rPr lang="en-US" sz="2000" b="1" dirty="0"/>
              <a:t>Have account reconciled by someone who doesn’t keep the check register</a:t>
            </a:r>
          </a:p>
          <a:p>
            <a:pPr lvl="1">
              <a:lnSpc>
                <a:spcPct val="90000"/>
              </a:lnSpc>
              <a:spcBef>
                <a:spcPct val="0"/>
              </a:spcBef>
              <a:defRPr/>
            </a:pPr>
            <a:r>
              <a:rPr lang="en-US" sz="2000" b="1" dirty="0"/>
              <a:t>Deposits made on a regular basis</a:t>
            </a:r>
          </a:p>
          <a:p>
            <a:pPr lvl="1">
              <a:lnSpc>
                <a:spcPct val="90000"/>
              </a:lnSpc>
              <a:spcBef>
                <a:spcPct val="0"/>
              </a:spcBef>
              <a:defRPr/>
            </a:pPr>
            <a:r>
              <a:rPr lang="en-US" sz="2000" b="1" dirty="0"/>
              <a:t>Name of ASB/USB organization</a:t>
            </a:r>
          </a:p>
          <a:p>
            <a:pPr>
              <a:lnSpc>
                <a:spcPct val="90000"/>
              </a:lnSpc>
              <a:buNone/>
              <a:defRPr/>
            </a:pPr>
            <a:endParaRPr lang="en-US" sz="2100" b="1" dirty="0"/>
          </a:p>
          <a:p>
            <a:pPr>
              <a:lnSpc>
                <a:spcPct val="90000"/>
              </a:lnSpc>
              <a:buNone/>
              <a:defRPr/>
            </a:pPr>
            <a:r>
              <a:rPr lang="en-US" sz="2100" b="1" dirty="0"/>
              <a:t>Do </a:t>
            </a:r>
            <a:r>
              <a:rPr lang="en-US" sz="2100" b="1" dirty="0">
                <a:solidFill>
                  <a:srgbClr val="FF0000"/>
                </a:solidFill>
              </a:rPr>
              <a:t>NOT</a:t>
            </a:r>
            <a:r>
              <a:rPr lang="en-US" sz="2100" b="1" dirty="0"/>
              <a:t> commingle funds.</a:t>
            </a:r>
          </a:p>
          <a:p>
            <a:pPr lvl="1">
              <a:lnSpc>
                <a:spcPct val="90000"/>
              </a:lnSpc>
              <a:spcBef>
                <a:spcPct val="0"/>
              </a:spcBef>
              <a:defRPr/>
            </a:pPr>
            <a:r>
              <a:rPr lang="en-US" sz="2000" b="1" dirty="0"/>
              <a:t>No PTA/Booster/Foundation money</a:t>
            </a:r>
          </a:p>
          <a:p>
            <a:pPr lvl="1">
              <a:lnSpc>
                <a:spcPct val="90000"/>
              </a:lnSpc>
              <a:spcBef>
                <a:spcPct val="0"/>
              </a:spcBef>
              <a:defRPr/>
            </a:pPr>
            <a:r>
              <a:rPr lang="en-US" sz="2000" b="1" dirty="0"/>
              <a:t>No personal funds</a:t>
            </a:r>
          </a:p>
          <a:p>
            <a:pPr>
              <a:lnSpc>
                <a:spcPct val="90000"/>
              </a:lnSpc>
              <a:buNone/>
              <a:defRPr/>
            </a:pPr>
            <a:r>
              <a:rPr lang="en-US" sz="2100" b="1" dirty="0"/>
              <a:t>Do </a:t>
            </a:r>
            <a:r>
              <a:rPr lang="en-US" sz="2100" b="1" dirty="0">
                <a:solidFill>
                  <a:srgbClr val="FF0000"/>
                </a:solidFill>
              </a:rPr>
              <a:t>NOT</a:t>
            </a:r>
            <a:r>
              <a:rPr lang="en-US" sz="2100" b="1" dirty="0"/>
              <a:t> deposit ASB/USB funds in personal account.</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14</a:t>
            </a:fld>
            <a:endParaRPr lang="en-US" dirty="0"/>
          </a:p>
        </p:txBody>
      </p:sp>
      <p:cxnSp>
        <p:nvCxnSpPr>
          <p:cNvPr id="5" name="Straight Connector 4"/>
          <p:cNvCxnSpPr/>
          <p:nvPr/>
        </p:nvCxnSpPr>
        <p:spPr>
          <a:xfrm>
            <a:off x="2589212" y="2124074"/>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47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b="1" dirty="0"/>
              <a:t>Allowable and Questionable Expenses</a:t>
            </a:r>
            <a:br>
              <a:rPr lang="en-US" altLang="en-US" dirty="0"/>
            </a:br>
            <a:r>
              <a:rPr lang="en-US" altLang="en-US" sz="1600" b="1" dirty="0"/>
              <a:t>Chapter 14</a:t>
            </a:r>
            <a:endParaRPr lang="en-US" b="1" dirty="0"/>
          </a:p>
        </p:txBody>
      </p:sp>
      <p:sp>
        <p:nvSpPr>
          <p:cNvPr id="3" name="Content Placeholder 2"/>
          <p:cNvSpPr>
            <a:spLocks noGrp="1"/>
          </p:cNvSpPr>
          <p:nvPr>
            <p:ph idx="1"/>
          </p:nvPr>
        </p:nvSpPr>
        <p:spPr/>
        <p:txBody>
          <a:bodyPr/>
          <a:lstStyle/>
          <a:p>
            <a:pPr>
              <a:buFontTx/>
              <a:buNone/>
              <a:defRPr/>
            </a:pPr>
            <a:r>
              <a:rPr lang="en-US" sz="2000" b="1" u="sng" dirty="0"/>
              <a:t>Examples of Prohibited Purchases</a:t>
            </a:r>
          </a:p>
          <a:p>
            <a:pPr>
              <a:lnSpc>
                <a:spcPct val="90000"/>
              </a:lnSpc>
              <a:defRPr/>
            </a:pPr>
            <a:endParaRPr lang="en-US" sz="2000" b="1" dirty="0"/>
          </a:p>
          <a:p>
            <a:pPr>
              <a:defRPr/>
            </a:pPr>
            <a:r>
              <a:rPr lang="en-US" b="1" dirty="0"/>
              <a:t>Salaries or supplies that are the responsibility of the district.</a:t>
            </a:r>
          </a:p>
          <a:p>
            <a:pPr>
              <a:defRPr/>
            </a:pPr>
            <a:r>
              <a:rPr lang="en-US" b="1" dirty="0"/>
              <a:t>Repair and maintenance of district-owned facilities and equipment.</a:t>
            </a:r>
          </a:p>
          <a:p>
            <a:pPr>
              <a:defRPr/>
            </a:pPr>
            <a:r>
              <a:rPr lang="en-US" b="1" dirty="0"/>
              <a:t>Articles for the personal use of district employees.</a:t>
            </a:r>
          </a:p>
          <a:p>
            <a:pPr>
              <a:defRPr/>
            </a:pPr>
            <a:r>
              <a:rPr lang="en-US" b="1" dirty="0"/>
              <a:t>Expenses for faculty meetings.</a:t>
            </a:r>
          </a:p>
          <a:p>
            <a:pPr>
              <a:defRPr/>
            </a:pPr>
            <a:r>
              <a:rPr lang="en-US" b="1" dirty="0"/>
              <a:t>Expenses for parent-teacher organizations such as the PTA or boosters.</a:t>
            </a:r>
          </a:p>
          <a:p>
            <a:pPr>
              <a:defRPr/>
            </a:pPr>
            <a:r>
              <a:rPr lang="en-US" b="1" dirty="0"/>
              <a:t>Large awards, unless board policy states otherwise.</a:t>
            </a:r>
          </a:p>
          <a:p>
            <a:pPr>
              <a:defRPr/>
            </a:pPr>
            <a:r>
              <a:rPr lang="en-US" b="1" dirty="0"/>
              <a:t>Gifts of any kind including gift cards/certificates.</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15</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27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Allowable and Questionable Expenses</a:t>
            </a:r>
            <a:br>
              <a:rPr lang="en-US" altLang="en-US" b="1" dirty="0"/>
            </a:br>
            <a:r>
              <a:rPr lang="en-US" altLang="en-US" sz="1600" b="1" dirty="0"/>
              <a:t>Chapter 14, (continued)</a:t>
            </a:r>
            <a:endParaRPr lang="en-US" b="1" dirty="0"/>
          </a:p>
        </p:txBody>
      </p:sp>
      <p:sp>
        <p:nvSpPr>
          <p:cNvPr id="3" name="Content Placeholder 2"/>
          <p:cNvSpPr>
            <a:spLocks noGrp="1"/>
          </p:cNvSpPr>
          <p:nvPr>
            <p:ph idx="1"/>
          </p:nvPr>
        </p:nvSpPr>
        <p:spPr>
          <a:xfrm>
            <a:off x="2589212" y="2133600"/>
            <a:ext cx="8915400" cy="4248150"/>
          </a:xfrm>
        </p:spPr>
        <p:txBody>
          <a:bodyPr/>
          <a:lstStyle/>
          <a:p>
            <a:pPr>
              <a:buFontTx/>
              <a:buNone/>
              <a:defRPr/>
            </a:pPr>
            <a:r>
              <a:rPr lang="en-US" sz="2000" b="1" u="sng" dirty="0"/>
              <a:t>Examples of Prohibited Purchases (Continued)</a:t>
            </a:r>
          </a:p>
          <a:p>
            <a:pPr>
              <a:lnSpc>
                <a:spcPct val="90000"/>
              </a:lnSpc>
              <a:defRPr/>
            </a:pPr>
            <a:endParaRPr lang="en-US" sz="2000" b="1" dirty="0"/>
          </a:p>
          <a:p>
            <a:pPr>
              <a:defRPr/>
            </a:pPr>
            <a:r>
              <a:rPr lang="en-US" b="1" dirty="0"/>
              <a:t>Employee appreciation meals (unless approved by student council and noted in meeting minutes). </a:t>
            </a:r>
          </a:p>
          <a:p>
            <a:pPr>
              <a:defRPr/>
            </a:pPr>
            <a:r>
              <a:rPr lang="en-US" b="1" dirty="0"/>
              <a:t>Employee clothing/attire.</a:t>
            </a:r>
          </a:p>
          <a:p>
            <a:pPr>
              <a:defRPr/>
            </a:pPr>
            <a:r>
              <a:rPr lang="en-US" b="1" dirty="0"/>
              <a:t>Donations to other organizations, except in special circumstances.</a:t>
            </a:r>
          </a:p>
          <a:p>
            <a:pPr>
              <a:defRPr/>
            </a:pPr>
            <a:r>
              <a:rPr lang="en-US" b="1" dirty="0"/>
              <a:t>Donations to families or students in need, no matter how worthy the cause may seem.</a:t>
            </a:r>
          </a:p>
          <a:p>
            <a:pPr>
              <a:defRPr/>
            </a:pPr>
            <a:r>
              <a:rPr lang="en-US" b="1" dirty="0"/>
              <a:t>Cash awards to anyone including gift cards/certificates, because internal controls cannot be established and documented.</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16</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02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Allowable and Questionable Expenses</a:t>
            </a:r>
            <a:br>
              <a:rPr lang="en-US" altLang="en-US" sz="3200" b="1" dirty="0"/>
            </a:br>
            <a:r>
              <a:rPr lang="en-US" altLang="en-US" sz="1600" b="1" dirty="0"/>
              <a:t>Chapter 14, (continued)</a:t>
            </a:r>
            <a:endParaRPr lang="en-US" b="1" dirty="0"/>
          </a:p>
        </p:txBody>
      </p:sp>
      <p:sp>
        <p:nvSpPr>
          <p:cNvPr id="3" name="Content Placeholder 2"/>
          <p:cNvSpPr>
            <a:spLocks noGrp="1"/>
          </p:cNvSpPr>
          <p:nvPr>
            <p:ph idx="1"/>
          </p:nvPr>
        </p:nvSpPr>
        <p:spPr/>
        <p:txBody>
          <a:bodyPr/>
          <a:lstStyle/>
          <a:p>
            <a:pPr>
              <a:buFontTx/>
              <a:buNone/>
            </a:pPr>
            <a:r>
              <a:rPr lang="en-US" altLang="en-US" sz="2000" b="1" u="sng" dirty="0"/>
              <a:t>Gift of Public Funds</a:t>
            </a:r>
          </a:p>
          <a:p>
            <a:pPr>
              <a:buFontTx/>
              <a:buNone/>
            </a:pPr>
            <a:r>
              <a:rPr lang="en-US" altLang="en-US" sz="2000" b="1" dirty="0"/>
              <a:t>Discussions regarding gifts often conclude that trivial or insignificant gifts are acceptable. However, given modern governmental accounting practices and regulations, conflict of interest law and criminal law, FCMAT’s recommendation is that such expenditures of public funds or use of public funds in any amount can never be considered trivial or insignificant. The law clearly regards the misappropriation of public funds as a criminal act, with no minimum monetary limit specified, </a:t>
            </a:r>
            <a:r>
              <a:rPr lang="en-US" altLang="en-US" sz="2000" b="1" u="sng" dirty="0"/>
              <a:t>so it is best to avoid gifts of any amount</a:t>
            </a:r>
            <a:r>
              <a:rPr lang="en-US" altLang="en-US" sz="2000" b="1" dirty="0"/>
              <a:t>.</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17</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52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43160"/>
            <a:ext cx="8911687" cy="1280890"/>
          </a:xfrm>
        </p:spPr>
        <p:txBody>
          <a:bodyPr>
            <a:normAutofit fontScale="90000"/>
          </a:bodyPr>
          <a:lstStyle/>
          <a:p>
            <a:r>
              <a:rPr lang="en-US" altLang="en-US" sz="4400" b="1" dirty="0"/>
              <a:t>Allowable and Questionable Expenses</a:t>
            </a:r>
            <a:br>
              <a:rPr lang="en-US" altLang="en-US" b="1" dirty="0"/>
            </a:br>
            <a:r>
              <a:rPr lang="en-US" altLang="en-US" sz="1600" b="1" dirty="0"/>
              <a:t>Chapter 14, (continued)</a:t>
            </a:r>
            <a:endParaRPr lang="en-US" b="1" dirty="0"/>
          </a:p>
        </p:txBody>
      </p:sp>
      <p:sp>
        <p:nvSpPr>
          <p:cNvPr id="3" name="Content Placeholder 2"/>
          <p:cNvSpPr>
            <a:spLocks noGrp="1"/>
          </p:cNvSpPr>
          <p:nvPr>
            <p:ph idx="1"/>
          </p:nvPr>
        </p:nvSpPr>
        <p:spPr>
          <a:xfrm>
            <a:off x="2589212" y="2133599"/>
            <a:ext cx="8915400" cy="4410075"/>
          </a:xfrm>
        </p:spPr>
        <p:txBody>
          <a:bodyPr>
            <a:normAutofit/>
          </a:bodyPr>
          <a:lstStyle/>
          <a:p>
            <a:pPr>
              <a:buNone/>
              <a:defRPr/>
            </a:pPr>
            <a:endParaRPr lang="en-US" sz="1700" b="1" u="sng" dirty="0"/>
          </a:p>
          <a:p>
            <a:pPr>
              <a:buNone/>
              <a:defRPr/>
            </a:pPr>
            <a:r>
              <a:rPr lang="en-US" sz="1700" b="1" u="sng" dirty="0"/>
              <a:t>Donations from Others</a:t>
            </a:r>
          </a:p>
          <a:p>
            <a:pPr>
              <a:defRPr/>
            </a:pPr>
            <a:r>
              <a:rPr lang="en-US" sz="1700" b="1" dirty="0"/>
              <a:t>Have ASB/USB executive council acknowledge/accept gifts and donations and record in minutes.</a:t>
            </a:r>
          </a:p>
          <a:p>
            <a:pPr>
              <a:defRPr/>
            </a:pPr>
            <a:r>
              <a:rPr lang="en-US" sz="1700" b="1" dirty="0"/>
              <a:t>Notify Kris Murphy in Business Services at (760) 883-2710 ext. 4806052 or </a:t>
            </a:r>
            <a:r>
              <a:rPr lang="en-US" sz="1700" b="1" dirty="0">
                <a:hlinkClick r:id="rId3"/>
              </a:rPr>
              <a:t>kmurphy4@psusd.us</a:t>
            </a:r>
            <a:r>
              <a:rPr lang="en-US" sz="1700" b="1" dirty="0"/>
              <a:t> on all donations.  </a:t>
            </a:r>
          </a:p>
          <a:p>
            <a:pPr>
              <a:defRPr/>
            </a:pPr>
            <a:r>
              <a:rPr lang="en-US" sz="1700" b="1" dirty="0"/>
              <a:t>Types of donations:</a:t>
            </a:r>
          </a:p>
          <a:p>
            <a:pPr lvl="1">
              <a:defRPr/>
            </a:pPr>
            <a:r>
              <a:rPr lang="en-US" sz="1700" b="1" dirty="0"/>
              <a:t>Cash, Equipment, Supplies</a:t>
            </a:r>
          </a:p>
          <a:p>
            <a:pPr lvl="1">
              <a:defRPr/>
            </a:pPr>
            <a:r>
              <a:rPr lang="en-US" sz="1700" b="1" dirty="0"/>
              <a:t>Make sure you want it and it is acceptable to Risk Management</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18</a:t>
            </a:fld>
            <a:endParaRPr lang="en-US" dirty="0"/>
          </a:p>
        </p:txBody>
      </p:sp>
      <p:cxnSp>
        <p:nvCxnSpPr>
          <p:cNvPr id="5" name="Straight Connector 4"/>
          <p:cNvCxnSpPr/>
          <p:nvPr/>
        </p:nvCxnSpPr>
        <p:spPr>
          <a:xfrm>
            <a:off x="2589212" y="2133600"/>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1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b="1" dirty="0"/>
              <a:t>Allowable and Questionable Expenses</a:t>
            </a:r>
            <a:br>
              <a:rPr lang="en-US" altLang="en-US" b="1" dirty="0"/>
            </a:br>
            <a:r>
              <a:rPr lang="en-US" altLang="en-US" sz="1600" b="1" dirty="0"/>
              <a:t>Chapter 14, (continued)</a:t>
            </a:r>
            <a:endParaRPr lang="en-US" b="1" dirty="0"/>
          </a:p>
        </p:txBody>
      </p:sp>
      <p:sp>
        <p:nvSpPr>
          <p:cNvPr id="3" name="Content Placeholder 2"/>
          <p:cNvSpPr>
            <a:spLocks noGrp="1"/>
          </p:cNvSpPr>
          <p:nvPr>
            <p:ph idx="1"/>
          </p:nvPr>
        </p:nvSpPr>
        <p:spPr/>
        <p:txBody>
          <a:bodyPr/>
          <a:lstStyle/>
          <a:p>
            <a:pPr>
              <a:spcBef>
                <a:spcPct val="0"/>
              </a:spcBef>
              <a:buFontTx/>
              <a:buNone/>
              <a:defRPr/>
            </a:pPr>
            <a:r>
              <a:rPr lang="en-US" sz="2000" b="1" u="sng" dirty="0"/>
              <a:t>Scholarships</a:t>
            </a:r>
          </a:p>
          <a:p>
            <a:pPr algn="ctr">
              <a:spcBef>
                <a:spcPct val="0"/>
              </a:spcBef>
              <a:buFontTx/>
              <a:buNone/>
              <a:defRPr/>
            </a:pPr>
            <a:endParaRPr lang="en-US" sz="2000" b="1" dirty="0"/>
          </a:p>
          <a:p>
            <a:pPr>
              <a:buFontTx/>
              <a:buNone/>
              <a:defRPr/>
            </a:pPr>
            <a:r>
              <a:rPr lang="en-US" sz="2000" b="1" dirty="0"/>
              <a:t>The ASB/USB executive council may accept scholarships and trusts from outside donors (individuals or organizations) with the approval of the governing board or authorized designee.</a:t>
            </a:r>
          </a:p>
          <a:p>
            <a:pPr>
              <a:buFontTx/>
              <a:buNone/>
              <a:defRPr/>
            </a:pPr>
            <a:endParaRPr lang="en-US" sz="2000" b="1" dirty="0"/>
          </a:p>
          <a:p>
            <a:pPr>
              <a:buFontTx/>
              <a:buNone/>
              <a:defRPr/>
            </a:pPr>
            <a:r>
              <a:rPr lang="en-US" sz="2000" b="1" dirty="0"/>
              <a:t>These funds should be accounted for separately in a trust account within ASB/USB and used specifically for scholarships.</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19</a:t>
            </a:fld>
            <a:endParaRPr lang="en-US" dirty="0"/>
          </a:p>
        </p:txBody>
      </p:sp>
      <p:cxnSp>
        <p:nvCxnSpPr>
          <p:cNvPr id="5" name="Straight Connector 4"/>
          <p:cNvCxnSpPr/>
          <p:nvPr/>
        </p:nvCxnSpPr>
        <p:spPr>
          <a:xfrm>
            <a:off x="2589212" y="2114550"/>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96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cs typeface="Arial" panose="020B0604020202020204" pitchFamily="34" charset="0"/>
              </a:rPr>
              <a:t>Purpose For Workshop</a:t>
            </a:r>
            <a:endParaRPr lang="en-US" sz="4000" b="1" dirty="0"/>
          </a:p>
        </p:txBody>
      </p:sp>
      <p:sp>
        <p:nvSpPr>
          <p:cNvPr id="3" name="Content Placeholder 2"/>
          <p:cNvSpPr>
            <a:spLocks noGrp="1"/>
          </p:cNvSpPr>
          <p:nvPr>
            <p:ph idx="1"/>
          </p:nvPr>
        </p:nvSpPr>
        <p:spPr/>
        <p:txBody>
          <a:bodyPr/>
          <a:lstStyle/>
          <a:p>
            <a:r>
              <a:rPr lang="en-US" altLang="en-US" sz="2000" b="1" dirty="0">
                <a:cs typeface="Arial" panose="020B0604020202020204" pitchFamily="34" charset="0"/>
              </a:rPr>
              <a:t>Answer questions in areas of the Associated Student Body (ASB)/United Student Body (USB) roles and responsibilities related to management level positions.</a:t>
            </a:r>
          </a:p>
          <a:p>
            <a:endParaRPr lang="en-US" altLang="en-US" sz="2000" b="1" dirty="0">
              <a:cs typeface="Arial" panose="020B0604020202020204" pitchFamily="34" charset="0"/>
            </a:endParaRPr>
          </a:p>
          <a:p>
            <a:r>
              <a:rPr lang="en-US" altLang="en-US" sz="2000" b="1" dirty="0">
                <a:cs typeface="Arial" panose="020B0604020202020204" pitchFamily="34" charset="0"/>
              </a:rPr>
              <a:t>Discussion on good practices and top down approach.</a:t>
            </a:r>
          </a:p>
          <a:p>
            <a:endParaRPr lang="en-US" altLang="en-US" sz="2000" b="1" dirty="0">
              <a:cs typeface="Arial" panose="020B0604020202020204" pitchFamily="34" charset="0"/>
            </a:endParaRPr>
          </a:p>
          <a:p>
            <a:r>
              <a:rPr lang="en-US" altLang="en-US" sz="2000" b="1" dirty="0">
                <a:cs typeface="Arial" panose="020B0604020202020204" pitchFamily="34" charset="0"/>
              </a:rPr>
              <a:t>Discussion on the dos and don'ts of ASB/USB.</a:t>
            </a:r>
          </a:p>
          <a:p>
            <a:endParaRPr lang="en-US" altLang="en-US" sz="2000" b="1" dirty="0">
              <a:cs typeface="Arial" panose="020B0604020202020204" pitchFamily="34" charset="0"/>
            </a:endParaRPr>
          </a:p>
          <a:p>
            <a:r>
              <a:rPr lang="en-US" altLang="en-US" sz="2000" b="1" dirty="0">
                <a:cs typeface="Arial" panose="020B0604020202020204" pitchFamily="34" charset="0"/>
              </a:rPr>
              <a:t>Discussion of District responsibility versus Site responsibility.</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2</a:t>
            </a:fld>
            <a:endParaRPr lang="en-US" dirty="0"/>
          </a:p>
        </p:txBody>
      </p:sp>
      <p:cxnSp>
        <p:nvCxnSpPr>
          <p:cNvPr id="8" name="Straight Connector 7"/>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26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b="1" dirty="0"/>
              <a:t>Allowable and Questionable Expenses</a:t>
            </a:r>
            <a:br>
              <a:rPr lang="en-US" altLang="en-US" b="1" dirty="0"/>
            </a:br>
            <a:r>
              <a:rPr lang="en-US" altLang="en-US" sz="1600" b="1" dirty="0"/>
              <a:t>Chapter 14, (continued)</a:t>
            </a:r>
            <a:endParaRPr lang="en-US" b="1" dirty="0"/>
          </a:p>
        </p:txBody>
      </p:sp>
      <p:sp>
        <p:nvSpPr>
          <p:cNvPr id="3" name="Content Placeholder 2"/>
          <p:cNvSpPr>
            <a:spLocks noGrp="1"/>
          </p:cNvSpPr>
          <p:nvPr>
            <p:ph idx="1"/>
          </p:nvPr>
        </p:nvSpPr>
        <p:spPr/>
        <p:txBody>
          <a:bodyPr>
            <a:normAutofit/>
          </a:bodyPr>
          <a:lstStyle/>
          <a:p>
            <a:pPr>
              <a:spcBef>
                <a:spcPct val="0"/>
              </a:spcBef>
              <a:buFontTx/>
              <a:buNone/>
              <a:defRPr/>
            </a:pPr>
            <a:r>
              <a:rPr lang="en-US" sz="2000" b="1" u="sng" dirty="0"/>
              <a:t>Scholarships</a:t>
            </a:r>
          </a:p>
          <a:p>
            <a:pPr algn="ctr">
              <a:spcBef>
                <a:spcPct val="0"/>
              </a:spcBef>
              <a:buFontTx/>
              <a:buNone/>
              <a:defRPr/>
            </a:pPr>
            <a:endParaRPr lang="en-US" sz="2000" b="1" dirty="0"/>
          </a:p>
          <a:p>
            <a:pPr>
              <a:buFontTx/>
              <a:buNone/>
              <a:defRPr/>
            </a:pPr>
            <a:r>
              <a:rPr lang="en-US" sz="2000" b="1" dirty="0"/>
              <a:t>Cash awards issued by the ASB/USB are not allowed to be issued directly to the recipient; rather, scholarship checks shall be made payable to an institution of higher learning or a college bookstore, to be used toward tuition or books and supplies.</a:t>
            </a:r>
          </a:p>
          <a:p>
            <a:pPr>
              <a:buFontTx/>
              <a:buNone/>
              <a:defRPr/>
            </a:pPr>
            <a:endParaRPr lang="en-US" sz="2000" b="1" dirty="0"/>
          </a:p>
        </p:txBody>
      </p:sp>
      <p:sp>
        <p:nvSpPr>
          <p:cNvPr id="4" name="Slide Number Placeholder 3"/>
          <p:cNvSpPr>
            <a:spLocks noGrp="1"/>
          </p:cNvSpPr>
          <p:nvPr>
            <p:ph type="sldNum" sz="quarter" idx="12"/>
          </p:nvPr>
        </p:nvSpPr>
        <p:spPr/>
        <p:txBody>
          <a:bodyPr/>
          <a:lstStyle/>
          <a:p>
            <a:fld id="{38B5AD67-6DD8-495F-A6CF-1865DB3BA745}" type="slidenum">
              <a:rPr lang="en-US" smtClean="0"/>
              <a:t>20</a:t>
            </a:fld>
            <a:endParaRPr lang="en-US" dirty="0"/>
          </a:p>
        </p:txBody>
      </p:sp>
      <p:cxnSp>
        <p:nvCxnSpPr>
          <p:cNvPr id="5" name="Straight Connector 4"/>
          <p:cNvCxnSpPr/>
          <p:nvPr/>
        </p:nvCxnSpPr>
        <p:spPr>
          <a:xfrm>
            <a:off x="2589212" y="212407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98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280890"/>
          </a:xfrm>
        </p:spPr>
        <p:txBody>
          <a:bodyPr>
            <a:normAutofit fontScale="90000"/>
          </a:bodyPr>
          <a:lstStyle/>
          <a:p>
            <a:r>
              <a:rPr lang="en-US" altLang="en-US" sz="4400" b="1" dirty="0"/>
              <a:t>Activity Requests – Organized ASB</a:t>
            </a:r>
            <a:br>
              <a:rPr lang="en-US" altLang="en-US" b="1" dirty="0"/>
            </a:br>
            <a:endParaRPr lang="en-US" b="1" dirty="0"/>
          </a:p>
        </p:txBody>
      </p:sp>
      <p:sp>
        <p:nvSpPr>
          <p:cNvPr id="4" name="Slide Number Placeholder 3"/>
          <p:cNvSpPr>
            <a:spLocks noGrp="1"/>
          </p:cNvSpPr>
          <p:nvPr>
            <p:ph type="sldNum" sz="quarter" idx="12"/>
          </p:nvPr>
        </p:nvSpPr>
        <p:spPr/>
        <p:txBody>
          <a:bodyPr/>
          <a:lstStyle/>
          <a:p>
            <a:fld id="{38B5AD67-6DD8-495F-A6CF-1865DB3BA745}" type="slidenum">
              <a:rPr lang="en-US" smtClean="0"/>
              <a:t>21</a:t>
            </a:fld>
            <a:endParaRPr lang="en-US" dirty="0"/>
          </a:p>
        </p:txBody>
      </p:sp>
      <p:cxnSp>
        <p:nvCxnSpPr>
          <p:cNvPr id="5" name="Straight Connector 4"/>
          <p:cNvCxnSpPr/>
          <p:nvPr/>
        </p:nvCxnSpPr>
        <p:spPr>
          <a:xfrm>
            <a:off x="2339156" y="778257"/>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8BFBA23-C0DF-0698-1236-B7CDB727FCEE}"/>
              </a:ext>
            </a:extLst>
          </p:cNvPr>
          <p:cNvPicPr>
            <a:picLocks noChangeAspect="1"/>
          </p:cNvPicPr>
          <p:nvPr/>
        </p:nvPicPr>
        <p:blipFill rotWithShape="1">
          <a:blip r:embed="rId3"/>
          <a:srcRect l="40391" t="17365" r="25625" b="872"/>
          <a:stretch/>
        </p:blipFill>
        <p:spPr>
          <a:xfrm>
            <a:off x="2554825" y="865569"/>
            <a:ext cx="4592985" cy="5939452"/>
          </a:xfrm>
          <a:prstGeom prst="rect">
            <a:avLst/>
          </a:prstGeom>
          <a:ln>
            <a:solidFill>
              <a:schemeClr val="tx1"/>
            </a:solidFill>
          </a:ln>
        </p:spPr>
      </p:pic>
      <p:pic>
        <p:nvPicPr>
          <p:cNvPr id="9" name="Picture 8">
            <a:extLst>
              <a:ext uri="{FF2B5EF4-FFF2-40B4-BE49-F238E27FC236}">
                <a16:creationId xmlns:a16="http://schemas.microsoft.com/office/drawing/2014/main" id="{18F8E4DD-9450-74F5-CA99-AB7480C49BFE}"/>
              </a:ext>
            </a:extLst>
          </p:cNvPr>
          <p:cNvPicPr>
            <a:picLocks noChangeAspect="1"/>
          </p:cNvPicPr>
          <p:nvPr/>
        </p:nvPicPr>
        <p:blipFill rotWithShape="1">
          <a:blip r:embed="rId4"/>
          <a:srcRect l="40625" t="18407" r="25703" b="581"/>
          <a:stretch/>
        </p:blipFill>
        <p:spPr>
          <a:xfrm>
            <a:off x="7295803" y="865568"/>
            <a:ext cx="4592985" cy="5939515"/>
          </a:xfrm>
          <a:prstGeom prst="rect">
            <a:avLst/>
          </a:prstGeom>
          <a:ln>
            <a:solidFill>
              <a:schemeClr val="tx1"/>
            </a:solidFill>
          </a:ln>
        </p:spPr>
      </p:pic>
      <p:sp>
        <p:nvSpPr>
          <p:cNvPr id="10" name="TextBox 9">
            <a:extLst>
              <a:ext uri="{FF2B5EF4-FFF2-40B4-BE49-F238E27FC236}">
                <a16:creationId xmlns:a16="http://schemas.microsoft.com/office/drawing/2014/main" id="{54C04E05-F749-11F6-1130-7F5FBB9225BD}"/>
              </a:ext>
            </a:extLst>
          </p:cNvPr>
          <p:cNvSpPr txBox="1"/>
          <p:nvPr/>
        </p:nvSpPr>
        <p:spPr>
          <a:xfrm>
            <a:off x="428625" y="1566039"/>
            <a:ext cx="197820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hlinkClick r:id="rId5"/>
              </a:rPr>
              <a:t>Activity Request Form</a:t>
            </a:r>
            <a:endParaRPr lang="en-US" dirty="0">
              <a:solidFill>
                <a:srgbClr val="0070C0"/>
              </a:solidFill>
            </a:endParaRP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hlinkClick r:id="rId6"/>
              </a:rPr>
              <a:t>Tutorial Video</a:t>
            </a:r>
            <a:endParaRPr lang="en-US" dirty="0">
              <a:solidFill>
                <a:srgbClr val="0070C0"/>
              </a:solidFill>
            </a:endParaRPr>
          </a:p>
        </p:txBody>
      </p:sp>
    </p:spTree>
    <p:extLst>
      <p:ext uri="{BB962C8B-B14F-4D97-AF65-F5344CB8AC3E}">
        <p14:creationId xmlns:p14="http://schemas.microsoft.com/office/powerpoint/2010/main" val="1410545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599" y="0"/>
            <a:ext cx="8911687" cy="1280890"/>
          </a:xfrm>
        </p:spPr>
        <p:txBody>
          <a:bodyPr>
            <a:normAutofit fontScale="90000"/>
          </a:bodyPr>
          <a:lstStyle/>
          <a:p>
            <a:r>
              <a:rPr lang="en-US" altLang="en-US" sz="4400" b="1" dirty="0"/>
              <a:t>Payment Requests – Organized ASB</a:t>
            </a:r>
            <a:endParaRPr lang="en-US" b="1" dirty="0"/>
          </a:p>
        </p:txBody>
      </p:sp>
      <p:sp>
        <p:nvSpPr>
          <p:cNvPr id="4" name="Slide Number Placeholder 3"/>
          <p:cNvSpPr>
            <a:spLocks noGrp="1"/>
          </p:cNvSpPr>
          <p:nvPr>
            <p:ph type="sldNum" sz="quarter" idx="12"/>
          </p:nvPr>
        </p:nvSpPr>
        <p:spPr/>
        <p:txBody>
          <a:bodyPr/>
          <a:lstStyle/>
          <a:p>
            <a:fld id="{38B5AD67-6DD8-495F-A6CF-1865DB3BA745}" type="slidenum">
              <a:rPr lang="en-US" smtClean="0"/>
              <a:t>22</a:t>
            </a:fld>
            <a:endParaRPr lang="en-US" dirty="0"/>
          </a:p>
        </p:txBody>
      </p:sp>
      <p:cxnSp>
        <p:nvCxnSpPr>
          <p:cNvPr id="5" name="Straight Connector 4"/>
          <p:cNvCxnSpPr/>
          <p:nvPr/>
        </p:nvCxnSpPr>
        <p:spPr>
          <a:xfrm>
            <a:off x="2348681" y="787782"/>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0C741D0-8252-C6DD-F19C-BCA01612C3BD}"/>
              </a:ext>
            </a:extLst>
          </p:cNvPr>
          <p:cNvPicPr>
            <a:picLocks noChangeAspect="1"/>
          </p:cNvPicPr>
          <p:nvPr/>
        </p:nvPicPr>
        <p:blipFill rotWithShape="1">
          <a:blip r:embed="rId3"/>
          <a:srcRect l="40547" t="17657" r="25859" b="872"/>
          <a:stretch/>
        </p:blipFill>
        <p:spPr>
          <a:xfrm>
            <a:off x="2800350" y="890363"/>
            <a:ext cx="4476750" cy="5835638"/>
          </a:xfrm>
          <a:prstGeom prst="rect">
            <a:avLst/>
          </a:prstGeom>
          <a:ln>
            <a:solidFill>
              <a:schemeClr val="tx1"/>
            </a:solidFill>
          </a:ln>
        </p:spPr>
      </p:pic>
      <p:pic>
        <p:nvPicPr>
          <p:cNvPr id="10" name="Picture 9">
            <a:extLst>
              <a:ext uri="{FF2B5EF4-FFF2-40B4-BE49-F238E27FC236}">
                <a16:creationId xmlns:a16="http://schemas.microsoft.com/office/drawing/2014/main" id="{A69F0C30-3C2D-384D-5348-6B13D02CC904}"/>
              </a:ext>
            </a:extLst>
          </p:cNvPr>
          <p:cNvPicPr>
            <a:picLocks noChangeAspect="1"/>
          </p:cNvPicPr>
          <p:nvPr/>
        </p:nvPicPr>
        <p:blipFill rotWithShape="1">
          <a:blip r:embed="rId4"/>
          <a:srcRect l="40391" t="17511" r="25625" b="872"/>
          <a:stretch/>
        </p:blipFill>
        <p:spPr>
          <a:xfrm>
            <a:off x="7403305" y="890362"/>
            <a:ext cx="4520740" cy="5835637"/>
          </a:xfrm>
          <a:prstGeom prst="rect">
            <a:avLst/>
          </a:prstGeom>
          <a:ln>
            <a:solidFill>
              <a:schemeClr val="tx1"/>
            </a:solidFill>
          </a:ln>
        </p:spPr>
      </p:pic>
      <p:sp>
        <p:nvSpPr>
          <p:cNvPr id="11" name="TextBox 10">
            <a:extLst>
              <a:ext uri="{FF2B5EF4-FFF2-40B4-BE49-F238E27FC236}">
                <a16:creationId xmlns:a16="http://schemas.microsoft.com/office/drawing/2014/main" id="{484EDB20-43C4-6530-2675-6B2B596F6880}"/>
              </a:ext>
            </a:extLst>
          </p:cNvPr>
          <p:cNvSpPr txBox="1"/>
          <p:nvPr/>
        </p:nvSpPr>
        <p:spPr>
          <a:xfrm>
            <a:off x="428625" y="1566039"/>
            <a:ext cx="1978207"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hlinkClick r:id="rId5"/>
              </a:rPr>
              <a:t>Payment Request Form</a:t>
            </a:r>
            <a:endParaRPr lang="en-US" dirty="0">
              <a:solidFill>
                <a:srgbClr val="0070C0"/>
              </a:solidFill>
            </a:endParaRP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hlinkClick r:id="rId6"/>
              </a:rPr>
              <a:t>Tutorial Video</a:t>
            </a:r>
            <a:endParaRPr lang="en-US" dirty="0">
              <a:solidFill>
                <a:srgbClr val="0070C0"/>
              </a:solidFill>
            </a:endParaRPr>
          </a:p>
        </p:txBody>
      </p:sp>
    </p:spTree>
    <p:extLst>
      <p:ext uri="{BB962C8B-B14F-4D97-AF65-F5344CB8AC3E}">
        <p14:creationId xmlns:p14="http://schemas.microsoft.com/office/powerpoint/2010/main" val="3566300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280890"/>
          </a:xfrm>
        </p:spPr>
        <p:txBody>
          <a:bodyPr>
            <a:normAutofit fontScale="90000"/>
          </a:bodyPr>
          <a:lstStyle/>
          <a:p>
            <a:r>
              <a:rPr lang="en-US" altLang="en-US" sz="4400" b="1" dirty="0"/>
              <a:t>Request Forms – Unorganized ASB</a:t>
            </a:r>
            <a:br>
              <a:rPr lang="en-US" altLang="en-US" b="1" dirty="0"/>
            </a:br>
            <a:endParaRPr lang="en-US" b="1" dirty="0"/>
          </a:p>
        </p:txBody>
      </p:sp>
      <p:sp>
        <p:nvSpPr>
          <p:cNvPr id="4" name="Slide Number Placeholder 3"/>
          <p:cNvSpPr>
            <a:spLocks noGrp="1"/>
          </p:cNvSpPr>
          <p:nvPr>
            <p:ph type="sldNum" sz="quarter" idx="12"/>
          </p:nvPr>
        </p:nvSpPr>
        <p:spPr/>
        <p:txBody>
          <a:bodyPr/>
          <a:lstStyle/>
          <a:p>
            <a:fld id="{38B5AD67-6DD8-495F-A6CF-1865DB3BA745}" type="slidenum">
              <a:rPr lang="en-US" smtClean="0"/>
              <a:t>23</a:t>
            </a:fld>
            <a:endParaRPr lang="en-US" dirty="0"/>
          </a:p>
        </p:txBody>
      </p:sp>
      <p:cxnSp>
        <p:nvCxnSpPr>
          <p:cNvPr id="5" name="Straight Connector 4"/>
          <p:cNvCxnSpPr/>
          <p:nvPr/>
        </p:nvCxnSpPr>
        <p:spPr>
          <a:xfrm>
            <a:off x="2361919" y="787782"/>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FC31740-7B4F-F019-2D94-181F30EA4304}"/>
              </a:ext>
            </a:extLst>
          </p:cNvPr>
          <p:cNvPicPr>
            <a:picLocks noChangeAspect="1"/>
          </p:cNvPicPr>
          <p:nvPr/>
        </p:nvPicPr>
        <p:blipFill rotWithShape="1">
          <a:blip r:embed="rId3"/>
          <a:srcRect l="28118" t="13619" r="31803" b="1250"/>
          <a:stretch/>
        </p:blipFill>
        <p:spPr>
          <a:xfrm>
            <a:off x="7205932" y="897050"/>
            <a:ext cx="4611632" cy="5888946"/>
          </a:xfrm>
          <a:prstGeom prst="rect">
            <a:avLst/>
          </a:prstGeom>
          <a:ln w="19050">
            <a:solidFill>
              <a:schemeClr val="tx1"/>
            </a:solidFill>
          </a:ln>
        </p:spPr>
      </p:pic>
      <p:pic>
        <p:nvPicPr>
          <p:cNvPr id="11" name="Picture 10">
            <a:extLst>
              <a:ext uri="{FF2B5EF4-FFF2-40B4-BE49-F238E27FC236}">
                <a16:creationId xmlns:a16="http://schemas.microsoft.com/office/drawing/2014/main" id="{4BED6E54-1070-C851-23F5-CD097F4179BC}"/>
              </a:ext>
            </a:extLst>
          </p:cNvPr>
          <p:cNvPicPr>
            <a:picLocks noChangeAspect="1"/>
          </p:cNvPicPr>
          <p:nvPr/>
        </p:nvPicPr>
        <p:blipFill rotWithShape="1">
          <a:blip r:embed="rId4"/>
          <a:srcRect l="27781" t="12598" r="31803" b="352"/>
          <a:stretch/>
        </p:blipFill>
        <p:spPr>
          <a:xfrm>
            <a:off x="2515698" y="897050"/>
            <a:ext cx="4532802" cy="5892691"/>
          </a:xfrm>
          <a:prstGeom prst="rect">
            <a:avLst/>
          </a:prstGeom>
          <a:ln w="19050">
            <a:solidFill>
              <a:schemeClr val="tx1"/>
            </a:solidFill>
          </a:ln>
        </p:spPr>
      </p:pic>
      <p:sp>
        <p:nvSpPr>
          <p:cNvPr id="3" name="TextBox 2">
            <a:extLst>
              <a:ext uri="{FF2B5EF4-FFF2-40B4-BE49-F238E27FC236}">
                <a16:creationId xmlns:a16="http://schemas.microsoft.com/office/drawing/2014/main" id="{67E6BD8C-885A-E275-CD36-35AB511D7EFF}"/>
              </a:ext>
            </a:extLst>
          </p:cNvPr>
          <p:cNvSpPr txBox="1"/>
          <p:nvPr/>
        </p:nvSpPr>
        <p:spPr>
          <a:xfrm>
            <a:off x="428625" y="1566039"/>
            <a:ext cx="1978207"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hlinkClick r:id="rId5"/>
              </a:rPr>
              <a:t>Activity Request Form</a:t>
            </a:r>
            <a:endParaRPr lang="en-US" dirty="0">
              <a:solidFill>
                <a:srgbClr val="0070C0"/>
              </a:solidFill>
            </a:endParaRP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hlinkClick r:id="rId6"/>
              </a:rPr>
              <a:t>Payment Request Form</a:t>
            </a:r>
            <a:endParaRPr lang="en-US" dirty="0">
              <a:solidFill>
                <a:srgbClr val="0070C0"/>
              </a:solidFill>
            </a:endParaRPr>
          </a:p>
        </p:txBody>
      </p:sp>
    </p:spTree>
    <p:extLst>
      <p:ext uri="{BB962C8B-B14F-4D97-AF65-F5344CB8AC3E}">
        <p14:creationId xmlns:p14="http://schemas.microsoft.com/office/powerpoint/2010/main" val="939469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t>Contracts</a:t>
            </a:r>
            <a:br>
              <a:rPr lang="en-US" altLang="en-US" b="1" dirty="0"/>
            </a:br>
            <a:r>
              <a:rPr lang="en-US" altLang="en-US" sz="1600" b="1" dirty="0"/>
              <a:t>Chapter 15</a:t>
            </a:r>
            <a:endParaRPr lang="en-US" sz="1600" b="1" dirty="0"/>
          </a:p>
        </p:txBody>
      </p:sp>
      <p:sp>
        <p:nvSpPr>
          <p:cNvPr id="3" name="Content Placeholder 2"/>
          <p:cNvSpPr>
            <a:spLocks noGrp="1"/>
          </p:cNvSpPr>
          <p:nvPr>
            <p:ph idx="1"/>
          </p:nvPr>
        </p:nvSpPr>
        <p:spPr/>
        <p:txBody>
          <a:bodyPr>
            <a:normAutofit fontScale="92500" lnSpcReduction="20000"/>
          </a:bodyPr>
          <a:lstStyle/>
          <a:p>
            <a:pPr>
              <a:buNone/>
              <a:defRPr/>
            </a:pPr>
            <a:r>
              <a:rPr lang="en-US" sz="2500" b="1" dirty="0"/>
              <a:t>ASB/USB must follow the policies and procedures for issuing contracts.</a:t>
            </a:r>
          </a:p>
          <a:p>
            <a:pPr>
              <a:defRPr/>
            </a:pPr>
            <a:r>
              <a:rPr lang="en-US" sz="2500" b="1" dirty="0"/>
              <a:t>Examples of contracts:</a:t>
            </a:r>
          </a:p>
          <a:p>
            <a:pPr lvl="1">
              <a:defRPr/>
            </a:pPr>
            <a:r>
              <a:rPr lang="en-US" sz="2000" b="1" dirty="0"/>
              <a:t>Dance DJ/Entertainment</a:t>
            </a:r>
          </a:p>
          <a:p>
            <a:pPr lvl="1">
              <a:defRPr/>
            </a:pPr>
            <a:r>
              <a:rPr lang="en-US" sz="2000" b="1" dirty="0"/>
              <a:t>Magazine sale or other fundraiser</a:t>
            </a:r>
          </a:p>
          <a:p>
            <a:pPr lvl="1">
              <a:defRPr/>
            </a:pPr>
            <a:r>
              <a:rPr lang="en-US" sz="2000" b="1" dirty="0"/>
              <a:t>Fieldtrip agreements (e.g.: Science Camp)</a:t>
            </a:r>
          </a:p>
          <a:p>
            <a:pPr marL="457200" lvl="1" indent="0">
              <a:buNone/>
              <a:defRPr/>
            </a:pPr>
            <a:endParaRPr lang="en-US" sz="2000" b="1" dirty="0"/>
          </a:p>
          <a:p>
            <a:pPr>
              <a:defRPr/>
            </a:pPr>
            <a:r>
              <a:rPr lang="en-US" sz="2200" b="1" dirty="0">
                <a:solidFill>
                  <a:schemeClr val="tx1"/>
                </a:solidFill>
              </a:rPr>
              <a:t>Contracts for vendors entering campus and vending machine contracts are always required to be reviewed and approved by Business Services or Purchasing.</a:t>
            </a:r>
          </a:p>
          <a:p>
            <a:pPr lvl="1">
              <a:defRPr/>
            </a:pPr>
            <a:r>
              <a:rPr lang="en-US" sz="2000" b="1" dirty="0">
                <a:solidFill>
                  <a:schemeClr val="tx1"/>
                </a:solidFill>
                <a:hlinkClick r:id="rId3"/>
              </a:rPr>
              <a:t>Request for Board Approval form</a:t>
            </a:r>
            <a:endParaRPr lang="en-US" sz="2000" b="1"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24</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876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t>Contracts</a:t>
            </a:r>
            <a:br>
              <a:rPr lang="en-US" altLang="en-US" b="1" dirty="0"/>
            </a:br>
            <a:r>
              <a:rPr lang="en-US" altLang="en-US" sz="1800" b="1" dirty="0"/>
              <a:t>Chapter 15, (continued)</a:t>
            </a:r>
            <a:endParaRPr lang="en-US" sz="1800" b="1" dirty="0"/>
          </a:p>
        </p:txBody>
      </p:sp>
      <p:sp>
        <p:nvSpPr>
          <p:cNvPr id="3" name="Content Placeholder 2"/>
          <p:cNvSpPr>
            <a:spLocks noGrp="1"/>
          </p:cNvSpPr>
          <p:nvPr>
            <p:ph idx="1"/>
          </p:nvPr>
        </p:nvSpPr>
        <p:spPr/>
        <p:txBody>
          <a:bodyPr/>
          <a:lstStyle/>
          <a:p>
            <a:pPr>
              <a:spcBef>
                <a:spcPct val="0"/>
              </a:spcBef>
              <a:buNone/>
              <a:defRPr/>
            </a:pPr>
            <a:r>
              <a:rPr lang="en-US" sz="2000" b="1" u="sng" dirty="0"/>
              <a:t>Potential Problem Situations</a:t>
            </a:r>
          </a:p>
          <a:p>
            <a:pPr>
              <a:spcBef>
                <a:spcPct val="0"/>
              </a:spcBef>
              <a:buNone/>
              <a:defRPr/>
            </a:pPr>
            <a:endParaRPr lang="en-US" sz="2000" b="1" dirty="0"/>
          </a:p>
          <a:p>
            <a:pPr>
              <a:spcBef>
                <a:spcPct val="0"/>
              </a:spcBef>
              <a:buFontTx/>
              <a:buNone/>
              <a:defRPr/>
            </a:pPr>
            <a:r>
              <a:rPr lang="en-US" sz="2000" b="1" dirty="0"/>
              <a:t>Some ASB/USB organizations have found that the contracts they executed did not adequately protect their interests and the organization lost money.</a:t>
            </a:r>
          </a:p>
          <a:p>
            <a:pPr>
              <a:spcBef>
                <a:spcPct val="0"/>
              </a:spcBef>
              <a:buFontTx/>
              <a:buNone/>
              <a:defRPr/>
            </a:pPr>
            <a:endParaRPr lang="en-US" sz="2000" b="1" dirty="0"/>
          </a:p>
          <a:p>
            <a:pPr>
              <a:spcBef>
                <a:spcPct val="0"/>
              </a:spcBef>
              <a:buFontTx/>
              <a:buNone/>
              <a:defRPr/>
            </a:pPr>
            <a:r>
              <a:rPr lang="en-US" sz="2000" b="1" dirty="0"/>
              <a:t>ASB/USB organization also often find that the employee signing the contract did not have the authority to do so.</a:t>
            </a:r>
          </a:p>
          <a:p>
            <a:pPr>
              <a:spcBef>
                <a:spcPct val="0"/>
              </a:spcBef>
              <a:buFontTx/>
              <a:buNone/>
              <a:defRPr/>
            </a:pPr>
            <a:endParaRPr lang="en-US" sz="2000" b="1" dirty="0"/>
          </a:p>
          <a:p>
            <a:pPr>
              <a:spcBef>
                <a:spcPct val="0"/>
              </a:spcBef>
              <a:buFontTx/>
              <a:buNone/>
              <a:defRPr/>
            </a:pPr>
            <a:r>
              <a:rPr lang="en-US" sz="2000" b="1" dirty="0"/>
              <a:t>Please contact Purchasing Services at 760-883-2710 for contract assistance.  </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25</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399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b="1" dirty="0"/>
              <a:t>Cash Disbursement Management and Procedures</a:t>
            </a:r>
            <a:br>
              <a:rPr lang="en-US" altLang="en-US" b="1" dirty="0"/>
            </a:br>
            <a:r>
              <a:rPr lang="en-US" altLang="en-US" sz="1600" b="1" dirty="0"/>
              <a:t>Chapter 18</a:t>
            </a:r>
            <a:endParaRPr lang="en-US" b="1" dirty="0"/>
          </a:p>
        </p:txBody>
      </p:sp>
      <p:sp>
        <p:nvSpPr>
          <p:cNvPr id="3" name="Content Placeholder 2"/>
          <p:cNvSpPr>
            <a:spLocks noGrp="1"/>
          </p:cNvSpPr>
          <p:nvPr>
            <p:ph idx="1"/>
          </p:nvPr>
        </p:nvSpPr>
        <p:spPr>
          <a:xfrm>
            <a:off x="2589212" y="2133599"/>
            <a:ext cx="8915400" cy="4410075"/>
          </a:xfrm>
        </p:spPr>
        <p:txBody>
          <a:bodyPr/>
          <a:lstStyle/>
          <a:p>
            <a:pPr>
              <a:spcBef>
                <a:spcPct val="0"/>
              </a:spcBef>
              <a:buFontTx/>
              <a:buNone/>
              <a:defRPr/>
            </a:pPr>
            <a:endParaRPr lang="en-US" sz="2000" b="1" u="sng" dirty="0"/>
          </a:p>
          <a:p>
            <a:pPr>
              <a:spcBef>
                <a:spcPct val="0"/>
              </a:spcBef>
              <a:buFontTx/>
              <a:buNone/>
              <a:defRPr/>
            </a:pPr>
            <a:r>
              <a:rPr lang="en-US" sz="2000" b="1" u="sng" dirty="0"/>
              <a:t>An IRS form W-9 is required from all vendors before conducting business with the district.  </a:t>
            </a:r>
          </a:p>
          <a:p>
            <a:pPr>
              <a:spcBef>
                <a:spcPct val="0"/>
              </a:spcBef>
              <a:buFontTx/>
              <a:buNone/>
              <a:defRPr/>
            </a:pPr>
            <a:endParaRPr lang="en-US" sz="2000" b="1" u="sng" dirty="0"/>
          </a:p>
          <a:p>
            <a:pPr marL="0" indent="0">
              <a:spcBef>
                <a:spcPct val="0"/>
              </a:spcBef>
              <a:buNone/>
              <a:defRPr/>
            </a:pPr>
            <a:endParaRPr lang="en-US" sz="2000" b="1" dirty="0"/>
          </a:p>
          <a:p>
            <a:pPr>
              <a:spcBef>
                <a:spcPct val="0"/>
              </a:spcBef>
              <a:defRPr/>
            </a:pPr>
            <a:r>
              <a:rPr lang="en-US" sz="2000" b="1" dirty="0"/>
              <a:t>Individuals and entities use form W-9 to provide their taxpayer identification number to entities that will pay them income during the tax year.   </a:t>
            </a:r>
          </a:p>
          <a:p>
            <a:pPr>
              <a:spcBef>
                <a:spcPct val="0"/>
              </a:spcBef>
              <a:defRPr/>
            </a:pPr>
            <a:endParaRPr lang="en-US" sz="2000" b="1" dirty="0"/>
          </a:p>
          <a:p>
            <a:pPr>
              <a:spcBef>
                <a:spcPct val="0"/>
              </a:spcBef>
              <a:defRPr/>
            </a:pPr>
            <a:r>
              <a:rPr lang="en-US" sz="2000" b="1" dirty="0"/>
              <a:t>Vendors providing services totaling $600 or more to </a:t>
            </a:r>
            <a:r>
              <a:rPr lang="en-US" sz="2000" b="1"/>
              <a:t>the ASB/USB </a:t>
            </a:r>
            <a:r>
              <a:rPr lang="en-US" sz="2000" b="1" dirty="0"/>
              <a:t>will receive form 1099 (issued by the district) in January of the subsequent calendar year.  </a:t>
            </a:r>
          </a:p>
          <a:p>
            <a:pPr>
              <a:spcBef>
                <a:spcPct val="0"/>
              </a:spcBef>
              <a:buFontTx/>
              <a:buNone/>
              <a:defRPr/>
            </a:pPr>
            <a:endParaRPr lang="en-US" sz="2000" b="1" dirty="0"/>
          </a:p>
          <a:p>
            <a:pPr>
              <a:spcBef>
                <a:spcPct val="0"/>
              </a:spcBef>
              <a:buFontTx/>
              <a:buNone/>
              <a:defRPr/>
            </a:pPr>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26</a:t>
            </a:fld>
            <a:endParaRPr lang="en-US" dirty="0"/>
          </a:p>
        </p:txBody>
      </p:sp>
      <p:cxnSp>
        <p:nvCxnSpPr>
          <p:cNvPr id="5" name="Straight Connector 4"/>
          <p:cNvCxnSpPr/>
          <p:nvPr/>
        </p:nvCxnSpPr>
        <p:spPr>
          <a:xfrm>
            <a:off x="2589212" y="2133600"/>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98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400" b="1" dirty="0"/>
              <a:t>Cash Disbursement Management and Procedures</a:t>
            </a:r>
            <a:br>
              <a:rPr lang="en-US" altLang="en-US" b="1" dirty="0"/>
            </a:br>
            <a:r>
              <a:rPr lang="en-US" altLang="en-US" sz="1600" b="1" dirty="0"/>
              <a:t>Chapter 18, (continued)</a:t>
            </a:r>
            <a:endParaRPr lang="en-US" b="1" dirty="0"/>
          </a:p>
        </p:txBody>
      </p:sp>
      <p:sp>
        <p:nvSpPr>
          <p:cNvPr id="3" name="Content Placeholder 2"/>
          <p:cNvSpPr>
            <a:spLocks noGrp="1"/>
          </p:cNvSpPr>
          <p:nvPr>
            <p:ph idx="1"/>
          </p:nvPr>
        </p:nvSpPr>
        <p:spPr/>
        <p:txBody>
          <a:bodyPr>
            <a:normAutofit/>
          </a:bodyPr>
          <a:lstStyle/>
          <a:p>
            <a:pPr lvl="1">
              <a:spcBef>
                <a:spcPct val="0"/>
              </a:spcBef>
              <a:buFontTx/>
              <a:buNone/>
              <a:defRPr/>
            </a:pPr>
            <a:endParaRPr lang="en-US" sz="2000" b="1" dirty="0"/>
          </a:p>
          <a:p>
            <a:pPr>
              <a:spcBef>
                <a:spcPct val="0"/>
              </a:spcBef>
              <a:defRPr/>
            </a:pPr>
            <a:r>
              <a:rPr lang="en-US" sz="2000" b="1" dirty="0"/>
              <a:t>PSUSD High School ASB/USB need to keep track of all payments made to vendors providing services.  This information is submitted to Fiscal Services each year, before leaving for winter break.  An e-mail notification is sent out to High School ASB/USB clerks requesting the information.  Based on the information obtained from the ASB/USB clerks, forms 1099 will be sent out to vendors accordingly by Fiscal Services.   </a:t>
            </a:r>
          </a:p>
          <a:p>
            <a:pPr>
              <a:spcBef>
                <a:spcPct val="0"/>
              </a:spcBef>
              <a:buFontTx/>
              <a:buNone/>
              <a:defRPr/>
            </a:pPr>
            <a:endParaRPr lang="en-US" sz="2000" b="1" dirty="0"/>
          </a:p>
          <a:p>
            <a:pPr>
              <a:spcBef>
                <a:spcPct val="0"/>
              </a:spcBef>
              <a:defRPr/>
            </a:pPr>
            <a:r>
              <a:rPr lang="en-US" sz="2000" b="1" dirty="0"/>
              <a:t>Fiscal Services tracks all Middle School ASB/USB payments made to vendors for services and forms 1099 will be sent out to vendors accordingly by Fiscal Services.  </a:t>
            </a:r>
          </a:p>
        </p:txBody>
      </p:sp>
      <p:sp>
        <p:nvSpPr>
          <p:cNvPr id="4" name="Slide Number Placeholder 3"/>
          <p:cNvSpPr>
            <a:spLocks noGrp="1"/>
          </p:cNvSpPr>
          <p:nvPr>
            <p:ph type="sldNum" sz="quarter" idx="12"/>
          </p:nvPr>
        </p:nvSpPr>
        <p:spPr/>
        <p:txBody>
          <a:bodyPr/>
          <a:lstStyle/>
          <a:p>
            <a:fld id="{38B5AD67-6DD8-495F-A6CF-1865DB3BA745}" type="slidenum">
              <a:rPr lang="en-US" smtClean="0"/>
              <a:t>27</a:t>
            </a:fld>
            <a:endParaRPr lang="en-US" dirty="0"/>
          </a:p>
        </p:txBody>
      </p:sp>
      <p:cxnSp>
        <p:nvCxnSpPr>
          <p:cNvPr id="5" name="Straight Connector 4"/>
          <p:cNvCxnSpPr/>
          <p:nvPr/>
        </p:nvCxnSpPr>
        <p:spPr>
          <a:xfrm>
            <a:off x="2589212" y="212407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002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Cash Controls and Fraud</a:t>
            </a:r>
            <a:br>
              <a:rPr lang="en-US" altLang="en-US" b="1" dirty="0"/>
            </a:br>
            <a:r>
              <a:rPr lang="en-US" altLang="en-US" sz="1600" b="1" dirty="0"/>
              <a:t>Chapter 19</a:t>
            </a:r>
            <a:endParaRPr lang="en-US" b="1" dirty="0"/>
          </a:p>
        </p:txBody>
      </p:sp>
      <p:sp>
        <p:nvSpPr>
          <p:cNvPr id="3" name="Content Placeholder 2"/>
          <p:cNvSpPr>
            <a:spLocks noGrp="1"/>
          </p:cNvSpPr>
          <p:nvPr>
            <p:ph idx="1"/>
          </p:nvPr>
        </p:nvSpPr>
        <p:spPr>
          <a:xfrm>
            <a:off x="2589212" y="2133600"/>
            <a:ext cx="8915400" cy="4100290"/>
          </a:xfrm>
        </p:spPr>
        <p:txBody>
          <a:bodyPr>
            <a:normAutofit/>
          </a:bodyPr>
          <a:lstStyle/>
          <a:p>
            <a:pPr>
              <a:spcBef>
                <a:spcPct val="0"/>
              </a:spcBef>
              <a:buFontTx/>
              <a:buNone/>
              <a:defRPr/>
            </a:pPr>
            <a:r>
              <a:rPr lang="en-US" sz="2400" b="1" u="sng" dirty="0"/>
              <a:t>For everyone’s protection, do the following:</a:t>
            </a:r>
          </a:p>
          <a:p>
            <a:pPr>
              <a:spcBef>
                <a:spcPct val="0"/>
              </a:spcBef>
              <a:buFontTx/>
              <a:buNone/>
              <a:defRPr/>
            </a:pPr>
            <a:endParaRPr lang="en-US" sz="2400" b="1" dirty="0"/>
          </a:p>
          <a:p>
            <a:pPr lvl="1">
              <a:spcBef>
                <a:spcPct val="0"/>
              </a:spcBef>
              <a:defRPr/>
            </a:pPr>
            <a:r>
              <a:rPr lang="en-US" sz="2000" b="1" dirty="0"/>
              <a:t>Never leave money or checks unattended.</a:t>
            </a:r>
          </a:p>
          <a:p>
            <a:pPr lvl="1">
              <a:spcBef>
                <a:spcPct val="0"/>
              </a:spcBef>
              <a:defRPr/>
            </a:pPr>
            <a:r>
              <a:rPr lang="en-US" sz="2000" b="1" dirty="0"/>
              <a:t>Always count money with a witness and document that both parties verified counted amount.</a:t>
            </a:r>
          </a:p>
          <a:p>
            <a:pPr lvl="1">
              <a:spcBef>
                <a:spcPct val="0"/>
              </a:spcBef>
              <a:defRPr/>
            </a:pPr>
            <a:r>
              <a:rPr lang="en-US" sz="2000" b="1" dirty="0"/>
              <a:t>Always retain duplicate cash count forms for the club’s records.</a:t>
            </a:r>
          </a:p>
          <a:p>
            <a:pPr lvl="1">
              <a:spcBef>
                <a:spcPct val="0"/>
              </a:spcBef>
              <a:defRPr/>
            </a:pPr>
            <a:r>
              <a:rPr lang="en-US" sz="2000" b="1" dirty="0"/>
              <a:t>Reconcile bank statements on a monthly basis ensuring cash is available and club financial records are accurately reflected.</a:t>
            </a:r>
          </a:p>
          <a:p>
            <a:pPr lvl="1">
              <a:spcBef>
                <a:spcPct val="0"/>
              </a:spcBef>
              <a:defRPr/>
            </a:pPr>
            <a:r>
              <a:rPr lang="en-US" sz="2000" b="1" dirty="0"/>
              <a:t>Always provide a receipt to those depositing money.  </a:t>
            </a:r>
          </a:p>
          <a:p>
            <a:pPr lvl="1">
              <a:spcBef>
                <a:spcPct val="0"/>
              </a:spcBef>
              <a:defRPr/>
            </a:pPr>
            <a:r>
              <a:rPr lang="en-US" sz="2000" b="1" dirty="0"/>
              <a:t>Provide monthly account summaries (revenues &amp; expenses) to each club.</a:t>
            </a:r>
          </a:p>
          <a:p>
            <a:pPr lvl="1">
              <a:spcBef>
                <a:spcPct val="0"/>
              </a:spcBef>
              <a:defRPr/>
            </a:pPr>
            <a:endParaRPr lang="en-US" sz="2000" b="1" dirty="0"/>
          </a:p>
          <a:p>
            <a:pPr lvl="1">
              <a:spcBef>
                <a:spcPct val="0"/>
              </a:spcBef>
              <a:defRPr/>
            </a:pPr>
            <a:endParaRPr lang="en-US" sz="2000" b="1" dirty="0"/>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28</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933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Cash Controls and Fraud</a:t>
            </a:r>
            <a:br>
              <a:rPr lang="en-US" altLang="en-US" sz="4000" b="1" dirty="0"/>
            </a:br>
            <a:r>
              <a:rPr lang="en-US" altLang="en-US" sz="1600" b="1" dirty="0"/>
              <a:t>Chapter 19, (continued)</a:t>
            </a:r>
            <a:endParaRPr lang="en-US" b="1" dirty="0"/>
          </a:p>
        </p:txBody>
      </p:sp>
      <p:sp>
        <p:nvSpPr>
          <p:cNvPr id="3" name="Content Placeholder 2"/>
          <p:cNvSpPr>
            <a:spLocks noGrp="1"/>
          </p:cNvSpPr>
          <p:nvPr>
            <p:ph idx="1"/>
          </p:nvPr>
        </p:nvSpPr>
        <p:spPr>
          <a:xfrm>
            <a:off x="2589212" y="2133600"/>
            <a:ext cx="8915400" cy="4305300"/>
          </a:xfrm>
        </p:spPr>
        <p:txBody>
          <a:bodyPr>
            <a:normAutofit/>
          </a:bodyPr>
          <a:lstStyle/>
          <a:p>
            <a:pPr lvl="1">
              <a:spcBef>
                <a:spcPct val="0"/>
              </a:spcBef>
              <a:defRPr/>
            </a:pPr>
            <a:r>
              <a:rPr lang="en-US" sz="2000" b="1" dirty="0"/>
              <a:t>Ensure that the ASB/USB bookkeeper is never afraid to ask questions. The ASB/USB bookkeeper should feel comfortable refusing an incorrect deposit or improper authorization for disbursement. Provide guidance and assistance as needed.</a:t>
            </a:r>
          </a:p>
          <a:p>
            <a:pPr lvl="1">
              <a:spcBef>
                <a:spcPct val="0"/>
              </a:spcBef>
              <a:defRPr/>
            </a:pPr>
            <a:r>
              <a:rPr lang="en-US" sz="2000" b="1" dirty="0"/>
              <a:t>Obtain proper authorizations for all transactions including journal entries, transfers, reimbursements and advances.</a:t>
            </a:r>
          </a:p>
          <a:p>
            <a:pPr lvl="1">
              <a:spcBef>
                <a:spcPct val="0"/>
              </a:spcBef>
              <a:defRPr/>
            </a:pPr>
            <a:r>
              <a:rPr lang="en-US" sz="2000" b="1" dirty="0"/>
              <a:t>Ensure disbursements are made after student council approval and all check requests contain all necessary signatures.</a:t>
            </a:r>
          </a:p>
          <a:p>
            <a:pPr lvl="1">
              <a:spcBef>
                <a:spcPct val="0"/>
              </a:spcBef>
              <a:defRPr/>
            </a:pPr>
            <a:r>
              <a:rPr lang="en-US" sz="2000" b="1" dirty="0"/>
              <a:t>ASB/USB deposits are to be picked up by armored carrier on a regular basis (depending on site).  On very rare occasion, deposits are transported directly to branch offices by two people.</a:t>
            </a:r>
          </a:p>
          <a:p>
            <a:pPr lvl="3">
              <a:spcBef>
                <a:spcPct val="0"/>
              </a:spcBef>
              <a:defRPr/>
            </a:pPr>
            <a:r>
              <a:rPr lang="en-US" sz="1600" b="1" dirty="0" err="1"/>
              <a:t>SecTran</a:t>
            </a:r>
            <a:r>
              <a:rPr lang="en-US" sz="1600" b="1" dirty="0"/>
              <a:t> is now or sole armored car service. We no longer have an agreement with Loomis.</a:t>
            </a:r>
          </a:p>
          <a:p>
            <a:pPr lvl="1">
              <a:spcBef>
                <a:spcPct val="0"/>
              </a:spcBef>
              <a:defRPr/>
            </a:pPr>
            <a:endParaRPr lang="en-US" sz="2000" b="1" dirty="0">
              <a:highlight>
                <a:srgbClr val="FFFF00"/>
              </a:highlight>
            </a:endParaRP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29</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29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cs typeface="Arial" panose="020B0604020202020204" pitchFamily="34" charset="0"/>
              </a:rPr>
              <a:t>Biggest Issue Affecting ASB/USB</a:t>
            </a:r>
            <a:endParaRPr lang="en-US" sz="4000" b="1" dirty="0"/>
          </a:p>
        </p:txBody>
      </p:sp>
      <p:sp>
        <p:nvSpPr>
          <p:cNvPr id="3" name="Content Placeholder 2"/>
          <p:cNvSpPr>
            <a:spLocks noGrp="1"/>
          </p:cNvSpPr>
          <p:nvPr>
            <p:ph idx="1"/>
          </p:nvPr>
        </p:nvSpPr>
        <p:spPr/>
        <p:txBody>
          <a:bodyPr>
            <a:normAutofit/>
          </a:bodyPr>
          <a:lstStyle/>
          <a:p>
            <a:pPr>
              <a:spcBef>
                <a:spcPct val="0"/>
              </a:spcBef>
              <a:buFontTx/>
              <a:buNone/>
            </a:pPr>
            <a:r>
              <a:rPr lang="en-US" altLang="en-US" sz="2000" b="1" dirty="0">
                <a:cs typeface="Arial" panose="020B0604020202020204" pitchFamily="34" charset="0"/>
              </a:rPr>
              <a:t>What is the biggest issue affecting ASB/USB?</a:t>
            </a:r>
          </a:p>
          <a:p>
            <a:pPr>
              <a:spcBef>
                <a:spcPct val="0"/>
              </a:spcBef>
            </a:pPr>
            <a:endParaRPr lang="en-US" altLang="en-US" sz="2000" b="1" dirty="0">
              <a:cs typeface="Arial" panose="020B0604020202020204" pitchFamily="34" charset="0"/>
            </a:endParaRPr>
          </a:p>
          <a:p>
            <a:pPr>
              <a:spcBef>
                <a:spcPct val="0"/>
              </a:spcBef>
            </a:pPr>
            <a:r>
              <a:rPr lang="en-US" altLang="en-US" sz="2000" b="1" dirty="0">
                <a:cs typeface="Arial" panose="020B0604020202020204" pitchFamily="34" charset="0"/>
              </a:rPr>
              <a:t>Management of ASB/USB funds and operations. </a:t>
            </a:r>
          </a:p>
          <a:p>
            <a:pPr>
              <a:spcBef>
                <a:spcPct val="0"/>
              </a:spcBef>
              <a:buFontTx/>
              <a:buNone/>
            </a:pPr>
            <a:endParaRPr lang="en-US" altLang="en-US" sz="2000" b="1" dirty="0">
              <a:cs typeface="Arial" panose="020B0604020202020204" pitchFamily="34" charset="0"/>
            </a:endParaRPr>
          </a:p>
          <a:p>
            <a:pPr>
              <a:spcBef>
                <a:spcPct val="0"/>
              </a:spcBef>
              <a:buFontTx/>
              <a:buNone/>
            </a:pPr>
            <a:r>
              <a:rPr lang="en-US" altLang="en-US" sz="2000" b="1" dirty="0">
                <a:cs typeface="Arial" panose="020B0604020202020204" pitchFamily="34" charset="0"/>
              </a:rPr>
              <a:t>Most ASB/USB funds are received in cash. What are the problems that are associated with this?</a:t>
            </a:r>
          </a:p>
          <a:p>
            <a:pPr>
              <a:spcBef>
                <a:spcPct val="0"/>
              </a:spcBef>
            </a:pPr>
            <a:r>
              <a:rPr lang="en-US" altLang="en-US" sz="2000" b="1" dirty="0">
                <a:cs typeface="Arial" panose="020B0604020202020204" pitchFamily="34" charset="0"/>
              </a:rPr>
              <a:t>Fraud</a:t>
            </a:r>
          </a:p>
          <a:p>
            <a:pPr>
              <a:spcBef>
                <a:spcPct val="0"/>
              </a:spcBef>
            </a:pPr>
            <a:r>
              <a:rPr lang="en-US" altLang="en-US" sz="2000" b="1" dirty="0">
                <a:cs typeface="Arial" panose="020B0604020202020204" pitchFamily="34" charset="0"/>
              </a:rPr>
              <a:t>Abuse / Waste</a:t>
            </a:r>
          </a:p>
          <a:p>
            <a:pPr>
              <a:spcBef>
                <a:spcPct val="0"/>
              </a:spcBef>
            </a:pPr>
            <a:r>
              <a:rPr lang="en-US" altLang="en-US" sz="2000" b="1" dirty="0">
                <a:cs typeface="Arial" panose="020B0604020202020204" pitchFamily="34" charset="0"/>
              </a:rPr>
              <a:t>Human Error</a:t>
            </a:r>
          </a:p>
          <a:p>
            <a:pPr>
              <a:spcBef>
                <a:spcPct val="0"/>
              </a:spcBef>
              <a:buFontTx/>
              <a:buNone/>
            </a:pPr>
            <a:endParaRPr lang="en-US" altLang="en-US" sz="2000" b="1" dirty="0">
              <a:cs typeface="Arial" panose="020B0604020202020204" pitchFamily="34" charset="0"/>
            </a:endParaRPr>
          </a:p>
          <a:p>
            <a:pPr>
              <a:spcBef>
                <a:spcPct val="0"/>
              </a:spcBef>
              <a:buFontTx/>
              <a:buNone/>
            </a:pPr>
            <a:r>
              <a:rPr lang="en-US" altLang="en-US" sz="2000" b="1" dirty="0">
                <a:cs typeface="Arial" panose="020B0604020202020204" pitchFamily="34" charset="0"/>
              </a:rPr>
              <a:t>What is put into place to fight fraud, abuse, waste and human error?</a:t>
            </a:r>
          </a:p>
        </p:txBody>
      </p:sp>
      <p:sp>
        <p:nvSpPr>
          <p:cNvPr id="4" name="Slide Number Placeholder 3"/>
          <p:cNvSpPr>
            <a:spLocks noGrp="1"/>
          </p:cNvSpPr>
          <p:nvPr>
            <p:ph type="sldNum" sz="quarter" idx="12"/>
          </p:nvPr>
        </p:nvSpPr>
        <p:spPr/>
        <p:txBody>
          <a:bodyPr/>
          <a:lstStyle/>
          <a:p>
            <a:fld id="{38B5AD67-6DD8-495F-A6CF-1865DB3BA745}" type="slidenum">
              <a:rPr lang="en-US" smtClean="0"/>
              <a:t>3</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130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Cash Controls and Fraud</a:t>
            </a:r>
            <a:br>
              <a:rPr lang="en-US" altLang="en-US" sz="4000" b="1" dirty="0"/>
            </a:br>
            <a:r>
              <a:rPr lang="en-US" altLang="en-US" sz="1600" b="1" dirty="0"/>
              <a:t>Chapter 19, (continued)</a:t>
            </a:r>
            <a:endParaRPr lang="en-US" b="1" dirty="0"/>
          </a:p>
        </p:txBody>
      </p:sp>
      <p:sp>
        <p:nvSpPr>
          <p:cNvPr id="3" name="Content Placeholder 2"/>
          <p:cNvSpPr>
            <a:spLocks noGrp="1"/>
          </p:cNvSpPr>
          <p:nvPr>
            <p:ph idx="1"/>
          </p:nvPr>
        </p:nvSpPr>
        <p:spPr>
          <a:xfrm>
            <a:off x="2589212" y="2133600"/>
            <a:ext cx="8915400" cy="4305300"/>
          </a:xfrm>
        </p:spPr>
        <p:txBody>
          <a:bodyPr/>
          <a:lstStyle/>
          <a:p>
            <a:pPr lvl="1">
              <a:spcBef>
                <a:spcPct val="0"/>
              </a:spcBef>
              <a:defRPr/>
            </a:pPr>
            <a:r>
              <a:rPr lang="en-US" sz="2000" b="1" dirty="0"/>
              <a:t>Purchased items are verified and counted indicating all items are received and invoices/receiving documents are noted with an “OK to pay” or “received with a date”.</a:t>
            </a:r>
          </a:p>
          <a:p>
            <a:pPr lvl="1">
              <a:spcBef>
                <a:spcPct val="0"/>
              </a:spcBef>
              <a:defRPr/>
            </a:pPr>
            <a:r>
              <a:rPr lang="en-US" sz="2000" b="1" dirty="0"/>
              <a:t>Ensure that all tickets for sale are secured, master ticket log is updated and sales recap form contains explanations of any overages &amp; shortages.  </a:t>
            </a:r>
          </a:p>
          <a:p>
            <a:pPr lvl="1">
              <a:spcBef>
                <a:spcPct val="0"/>
              </a:spcBef>
              <a:defRPr/>
            </a:pPr>
            <a:r>
              <a:rPr lang="en-US" sz="2000" b="1" dirty="0"/>
              <a:t>Conduct monthly inventory counts and locate discrepancies and calculate ending valuations.</a:t>
            </a:r>
          </a:p>
          <a:p>
            <a:pPr lvl="1">
              <a:spcBef>
                <a:spcPct val="0"/>
              </a:spcBef>
              <a:defRPr/>
            </a:pPr>
            <a:r>
              <a:rPr lang="en-US" sz="2000" b="1" dirty="0"/>
              <a:t>Ensure that all club advisors retain club-related records for as long as they serve as club advisor.</a:t>
            </a:r>
          </a:p>
          <a:p>
            <a:pPr lvl="1">
              <a:spcBef>
                <a:spcPct val="0"/>
              </a:spcBef>
              <a:defRPr/>
            </a:pPr>
            <a:endParaRPr lang="en-US" b="1" dirty="0">
              <a:highlight>
                <a:srgbClr val="FFFF00"/>
              </a:highlight>
            </a:endParaRPr>
          </a:p>
          <a:p>
            <a:pPr lvl="1">
              <a:spcBef>
                <a:spcPct val="0"/>
              </a:spcBef>
              <a:defRPr/>
            </a:pPr>
            <a:endParaRPr lang="en-US" b="1" dirty="0">
              <a:highlight>
                <a:srgbClr val="FFFF00"/>
              </a:highlight>
            </a:endParaRPr>
          </a:p>
          <a:p>
            <a:pPr lvl="1">
              <a:spcBef>
                <a:spcPct val="0"/>
              </a:spcBef>
              <a:defRPr/>
            </a:pPr>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30</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41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t>Record Retention</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3624466"/>
              </p:ext>
            </p:extLst>
          </p:nvPr>
        </p:nvGraphicFramePr>
        <p:xfrm>
          <a:off x="2589213" y="2133600"/>
          <a:ext cx="8915400" cy="3505200"/>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Record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Retention Period</a:t>
                      </a:r>
                    </a:p>
                  </a:txBody>
                  <a:tcPr/>
                </a:tc>
                <a:extLst>
                  <a:ext uri="{0D108BD9-81ED-4DB2-BD59-A6C34878D82A}">
                    <a16:rowId xmlns:a16="http://schemas.microsoft.com/office/drawing/2014/main" val="10000"/>
                  </a:ext>
                </a:extLst>
              </a:tr>
              <a:tr h="370840">
                <a:tc>
                  <a:txBody>
                    <a:bodyPr/>
                    <a:lstStyle/>
                    <a:p>
                      <a:pPr algn="ctr"/>
                      <a:r>
                        <a:rPr lang="en-US" dirty="0"/>
                        <a:t>ASB/USB Constitution, Bylaws and Charters</a:t>
                      </a:r>
                    </a:p>
                  </a:txBody>
                  <a:tcPr/>
                </a:tc>
                <a:tc>
                  <a:txBody>
                    <a:bodyPr/>
                    <a:lstStyle/>
                    <a:p>
                      <a:pPr algn="ctr"/>
                      <a:r>
                        <a:rPr lang="en-US" dirty="0"/>
                        <a:t>Permanent</a:t>
                      </a:r>
                    </a:p>
                  </a:txBody>
                  <a:tcPr/>
                </a:tc>
                <a:extLst>
                  <a:ext uri="{0D108BD9-81ED-4DB2-BD59-A6C34878D82A}">
                    <a16:rowId xmlns:a16="http://schemas.microsoft.com/office/drawing/2014/main" val="10001"/>
                  </a:ext>
                </a:extLst>
              </a:tr>
              <a:tr h="370840">
                <a:tc>
                  <a:txBody>
                    <a:bodyPr/>
                    <a:lstStyle/>
                    <a:p>
                      <a:pPr algn="ctr"/>
                      <a:r>
                        <a:rPr lang="en-US" dirty="0"/>
                        <a:t>Equipment Inventory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Permanent</a:t>
                      </a:r>
                    </a:p>
                  </a:txBody>
                  <a:tcPr/>
                </a:tc>
                <a:extLst>
                  <a:ext uri="{0D108BD9-81ED-4DB2-BD59-A6C34878D82A}">
                    <a16:rowId xmlns:a16="http://schemas.microsoft.com/office/drawing/2014/main" val="10002"/>
                  </a:ext>
                </a:extLst>
              </a:tr>
              <a:tr h="370840">
                <a:tc>
                  <a:txBody>
                    <a:bodyPr/>
                    <a:lstStyle/>
                    <a:p>
                      <a:pPr algn="ctr"/>
                      <a:r>
                        <a:rPr lang="en-US" dirty="0"/>
                        <a:t>Club and Council Minutes</a:t>
                      </a:r>
                    </a:p>
                  </a:txBody>
                  <a:tcPr/>
                </a:tc>
                <a:tc>
                  <a:txBody>
                    <a:bodyPr/>
                    <a:lstStyle/>
                    <a:p>
                      <a:pPr algn="ctr"/>
                      <a:r>
                        <a:rPr lang="en-US" dirty="0"/>
                        <a:t>4 Years</a:t>
                      </a:r>
                    </a:p>
                  </a:txBody>
                  <a:tcPr/>
                </a:tc>
                <a:extLst>
                  <a:ext uri="{0D108BD9-81ED-4DB2-BD59-A6C34878D82A}">
                    <a16:rowId xmlns:a16="http://schemas.microsoft.com/office/drawing/2014/main" val="10003"/>
                  </a:ext>
                </a:extLst>
              </a:tr>
              <a:tr h="370840">
                <a:tc>
                  <a:txBody>
                    <a:bodyPr/>
                    <a:lstStyle/>
                    <a:p>
                      <a:pPr algn="ctr"/>
                      <a:r>
                        <a:rPr lang="en-US" dirty="0"/>
                        <a:t>Budgets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 Years</a:t>
                      </a:r>
                    </a:p>
                  </a:txBody>
                  <a:tcPr/>
                </a:tc>
                <a:extLst>
                  <a:ext uri="{0D108BD9-81ED-4DB2-BD59-A6C34878D82A}">
                    <a16:rowId xmlns:a16="http://schemas.microsoft.com/office/drawing/2014/main" val="10004"/>
                  </a:ext>
                </a:extLst>
              </a:tr>
              <a:tr h="370840">
                <a:tc>
                  <a:txBody>
                    <a:bodyPr/>
                    <a:lstStyle/>
                    <a:p>
                      <a:pPr algn="ctr"/>
                      <a:r>
                        <a:rPr lang="en-US" dirty="0"/>
                        <a:t>Invoices and Approval Documents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 Years</a:t>
                      </a:r>
                    </a:p>
                  </a:txBody>
                  <a:tcPr/>
                </a:tc>
                <a:extLst>
                  <a:ext uri="{0D108BD9-81ED-4DB2-BD59-A6C34878D82A}">
                    <a16:rowId xmlns:a16="http://schemas.microsoft.com/office/drawing/2014/main" val="10005"/>
                  </a:ext>
                </a:extLst>
              </a:tr>
              <a:tr h="370840">
                <a:tc>
                  <a:txBody>
                    <a:bodyPr/>
                    <a:lstStyle/>
                    <a:p>
                      <a:pPr algn="ctr"/>
                      <a:r>
                        <a:rPr lang="en-US" dirty="0"/>
                        <a:t>Banking</a:t>
                      </a:r>
                      <a:r>
                        <a:rPr lang="en-US" baseline="0" dirty="0"/>
                        <a:t> Records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 Years</a:t>
                      </a:r>
                    </a:p>
                  </a:txBody>
                  <a:tcPr/>
                </a:tc>
                <a:extLst>
                  <a:ext uri="{0D108BD9-81ED-4DB2-BD59-A6C34878D82A}">
                    <a16:rowId xmlns:a16="http://schemas.microsoft.com/office/drawing/2014/main" val="10006"/>
                  </a:ext>
                </a:extLst>
              </a:tr>
              <a:tr h="370840">
                <a:tc>
                  <a:txBody>
                    <a:bodyPr/>
                    <a:lstStyle/>
                    <a:p>
                      <a:pPr algn="ctr"/>
                      <a:r>
                        <a:rPr lang="en-US" dirty="0"/>
                        <a:t>Financial Statements/Accounting Records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 Years</a:t>
                      </a:r>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38B5AD67-6DD8-495F-A6CF-1865DB3BA745}" type="slidenum">
              <a:rPr lang="en-US" smtClean="0"/>
              <a:t>31</a:t>
            </a:fld>
            <a:endParaRPr lang="en-US" dirty="0"/>
          </a:p>
        </p:txBody>
      </p:sp>
      <p:cxnSp>
        <p:nvCxnSpPr>
          <p:cNvPr id="6" name="Straight Connector 5"/>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422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Food and Beverage on Campus</a:t>
            </a:r>
            <a:br>
              <a:rPr lang="en-US" altLang="en-US" dirty="0"/>
            </a:br>
            <a:endParaRPr lang="en-US" dirty="0"/>
          </a:p>
        </p:txBody>
      </p:sp>
      <p:sp>
        <p:nvSpPr>
          <p:cNvPr id="3" name="Content Placeholder 2"/>
          <p:cNvSpPr>
            <a:spLocks noGrp="1"/>
          </p:cNvSpPr>
          <p:nvPr>
            <p:ph idx="1"/>
          </p:nvPr>
        </p:nvSpPr>
        <p:spPr>
          <a:xfrm>
            <a:off x="2589212" y="2133600"/>
            <a:ext cx="8915400" cy="4495800"/>
          </a:xfrm>
        </p:spPr>
        <p:txBody>
          <a:bodyPr>
            <a:normAutofit/>
          </a:bodyPr>
          <a:lstStyle/>
          <a:p>
            <a:pPr lvl="1">
              <a:spcBef>
                <a:spcPct val="0"/>
              </a:spcBef>
              <a:defRPr/>
            </a:pPr>
            <a:r>
              <a:rPr lang="en-US" sz="2000" b="1" dirty="0"/>
              <a:t>The following applies to all food and beverage served or sold on any campus from 30 minutes before school starts to 30 minutes after then end of the school day.</a:t>
            </a:r>
          </a:p>
          <a:p>
            <a:pPr lvl="1">
              <a:spcBef>
                <a:spcPct val="0"/>
              </a:spcBef>
              <a:defRPr/>
            </a:pPr>
            <a:r>
              <a:rPr lang="en-US" sz="2000" b="1" dirty="0"/>
              <a:t>Sales must not compete with the school lunch program and may only be conducted by approved student organizations.</a:t>
            </a:r>
          </a:p>
          <a:p>
            <a:pPr lvl="1">
              <a:spcBef>
                <a:spcPct val="0"/>
              </a:spcBef>
              <a:defRPr/>
            </a:pPr>
            <a:r>
              <a:rPr lang="en-US" sz="2000" b="1" dirty="0"/>
              <a:t>Items sold must be approved by Nutrition Services prior to serving or selling to students to ensure compliance with Federal, State and Local regulations.</a:t>
            </a:r>
          </a:p>
          <a:p>
            <a:pPr lvl="1">
              <a:spcBef>
                <a:spcPct val="0"/>
              </a:spcBef>
              <a:defRPr/>
            </a:pPr>
            <a:r>
              <a:rPr lang="en-US" sz="2000" b="1" dirty="0"/>
              <a:t>All food and beverage served or sold on campus must comply with Health Department regulations.</a:t>
            </a:r>
          </a:p>
          <a:p>
            <a:pPr lvl="1">
              <a:spcBef>
                <a:spcPct val="0"/>
              </a:spcBef>
              <a:defRPr/>
            </a:pPr>
            <a:r>
              <a:rPr lang="en-US" sz="2000" b="1" dirty="0"/>
              <a:t>*For more details see the Nutrition Services Quick Reference </a:t>
            </a:r>
            <a:r>
              <a:rPr lang="en-US" sz="2000" u="sng" dirty="0">
                <a:hlinkClick r:id="rId3"/>
              </a:rPr>
              <a:t>https://www.cde.ca.gov/ls/nu/he/compfoodsrefpub.asp</a:t>
            </a:r>
            <a:endParaRPr lang="en-US" sz="2000" dirty="0"/>
          </a:p>
          <a:p>
            <a:pPr lvl="1">
              <a:spcBef>
                <a:spcPct val="0"/>
              </a:spcBef>
              <a:defRPr/>
            </a:pPr>
            <a:endParaRPr lang="en-US" sz="2000" b="1" dirty="0"/>
          </a:p>
        </p:txBody>
      </p:sp>
      <p:sp>
        <p:nvSpPr>
          <p:cNvPr id="4" name="Slide Number Placeholder 3"/>
          <p:cNvSpPr>
            <a:spLocks noGrp="1"/>
          </p:cNvSpPr>
          <p:nvPr>
            <p:ph type="sldNum" sz="quarter" idx="12"/>
          </p:nvPr>
        </p:nvSpPr>
        <p:spPr/>
        <p:txBody>
          <a:bodyPr/>
          <a:lstStyle/>
          <a:p>
            <a:fld id="{38B5AD67-6DD8-495F-A6CF-1865DB3BA745}" type="slidenum">
              <a:rPr lang="en-US" smtClean="0"/>
              <a:t>32</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205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Food and Beverage on Campus</a:t>
            </a:r>
            <a:br>
              <a:rPr lang="en-US" altLang="en-US" b="1" dirty="0"/>
            </a:br>
            <a:r>
              <a:rPr lang="en-US" altLang="en-US" sz="1600" b="1" dirty="0"/>
              <a:t>(continued)</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8011700"/>
              </p:ext>
            </p:extLst>
          </p:nvPr>
        </p:nvGraphicFramePr>
        <p:xfrm>
          <a:off x="2589213" y="2133600"/>
          <a:ext cx="8915400" cy="4232275"/>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63575">
                <a:tc>
                  <a:txBody>
                    <a:bodyPr/>
                    <a:lstStyle/>
                    <a:p>
                      <a:pPr algn="ctr"/>
                      <a:r>
                        <a:rPr lang="en-US" dirty="0"/>
                        <a:t>Elementary</a:t>
                      </a:r>
                    </a:p>
                  </a:txBody>
                  <a:tcPr/>
                </a:tc>
                <a:tc>
                  <a:txBody>
                    <a:bodyPr/>
                    <a:lstStyle/>
                    <a:p>
                      <a:pPr algn="ctr"/>
                      <a:r>
                        <a:rPr lang="en-US" dirty="0"/>
                        <a:t>Secondary (MS/HS)</a:t>
                      </a:r>
                    </a:p>
                  </a:txBody>
                  <a:tcPr/>
                </a:tc>
                <a:extLst>
                  <a:ext uri="{0D108BD9-81ED-4DB2-BD59-A6C34878D82A}">
                    <a16:rowId xmlns:a16="http://schemas.microsoft.com/office/drawing/2014/main" val="10000"/>
                  </a:ext>
                </a:extLst>
              </a:tr>
              <a:tr h="6635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Only one food or beverage item per sale.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Only one student organization per day is allowed to sell each day.</a:t>
                      </a:r>
                    </a:p>
                  </a:txBody>
                  <a:tcPr/>
                </a:tc>
                <a:extLst>
                  <a:ext uri="{0D108BD9-81ED-4DB2-BD59-A6C34878D82A}">
                    <a16:rowId xmlns:a16="http://schemas.microsoft.com/office/drawing/2014/main" val="10001"/>
                  </a:ext>
                </a:extLst>
              </a:tr>
              <a:tr h="6635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Sale must occur after the last lunch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Up to 3 categories can be sold. (beverage, snack, dessert).</a:t>
                      </a:r>
                    </a:p>
                  </a:txBody>
                  <a:tcPr/>
                </a:tc>
                <a:extLst>
                  <a:ext uri="{0D108BD9-81ED-4DB2-BD59-A6C34878D82A}">
                    <a16:rowId xmlns:a16="http://schemas.microsoft.com/office/drawing/2014/main" val="10002"/>
                  </a:ext>
                </a:extLst>
              </a:tr>
              <a:tr h="6635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Food or beverage item cannot be prepared on campus.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Food/beverage cannot be prepared on campus.</a:t>
                      </a:r>
                    </a:p>
                  </a:txBody>
                  <a:tcPr/>
                </a:tc>
                <a:extLst>
                  <a:ext uri="{0D108BD9-81ED-4DB2-BD59-A6C34878D82A}">
                    <a16:rowId xmlns:a16="http://schemas.microsoft.com/office/drawing/2014/main" val="10003"/>
                  </a:ext>
                </a:extLst>
              </a:tr>
              <a:tr h="6635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Each school is allowed only four sales per year.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Cannot be the same food sold during the noon meal service that day.</a:t>
                      </a:r>
                    </a:p>
                  </a:txBody>
                  <a:tcPr/>
                </a:tc>
                <a:extLst>
                  <a:ext uri="{0D108BD9-81ED-4DB2-BD59-A6C34878D82A}">
                    <a16:rowId xmlns:a16="http://schemas.microsoft.com/office/drawing/2014/main" val="10004"/>
                  </a:ext>
                </a:extLst>
              </a:tr>
              <a:tr h="6635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Cannot be the same food sold during the noon meal service that day.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Any and all student organizations may sell on the same four predesignated days per year.</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38B5AD67-6DD8-495F-A6CF-1865DB3BA745}" type="slidenum">
              <a:rPr lang="en-US" smtClean="0"/>
              <a:t>33</a:t>
            </a:fld>
            <a:endParaRPr lang="en-US" dirty="0"/>
          </a:p>
        </p:txBody>
      </p:sp>
      <p:cxnSp>
        <p:nvCxnSpPr>
          <p:cNvPr id="7" name="Straight Connector 6"/>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99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t>Reconciliations and Internal Audits</a:t>
            </a:r>
            <a:br>
              <a:rPr lang="en-US" altLang="en-US" sz="4000" b="1" dirty="0"/>
            </a:br>
            <a:r>
              <a:rPr lang="en-US" altLang="en-US" sz="1600" b="1" dirty="0"/>
              <a:t>High Schools and Alternative Schools</a:t>
            </a:r>
            <a:endParaRPr lang="en-US" sz="1600" dirty="0"/>
          </a:p>
        </p:txBody>
      </p:sp>
      <p:sp>
        <p:nvSpPr>
          <p:cNvPr id="3" name="Content Placeholder 2"/>
          <p:cNvSpPr>
            <a:spLocks noGrp="1"/>
          </p:cNvSpPr>
          <p:nvPr>
            <p:ph idx="1"/>
          </p:nvPr>
        </p:nvSpPr>
        <p:spPr>
          <a:xfrm>
            <a:off x="2589212" y="2133600"/>
            <a:ext cx="8915400" cy="4495800"/>
          </a:xfrm>
        </p:spPr>
        <p:txBody>
          <a:bodyPr/>
          <a:lstStyle/>
          <a:p>
            <a:pPr marL="0" indent="0">
              <a:buNone/>
            </a:pPr>
            <a:endParaRPr lang="en-US" sz="2000" b="1" dirty="0"/>
          </a:p>
          <a:p>
            <a:pPr lvl="1">
              <a:spcBef>
                <a:spcPct val="0"/>
              </a:spcBef>
              <a:defRPr/>
            </a:pPr>
            <a:r>
              <a:rPr lang="en-US" sz="2000" b="1" dirty="0"/>
              <a:t>Bank reconciliations must be completed monthly and submitted to Fiscal Services no later than the 20</a:t>
            </a:r>
            <a:r>
              <a:rPr lang="en-US" sz="2000" b="1" baseline="30000" dirty="0"/>
              <a:t>th</a:t>
            </a:r>
            <a:r>
              <a:rPr lang="en-US" sz="2000" b="1" dirty="0"/>
              <a:t> of each month.</a:t>
            </a:r>
          </a:p>
          <a:p>
            <a:pPr marL="457200" lvl="1" indent="0">
              <a:spcBef>
                <a:spcPct val="0"/>
              </a:spcBef>
              <a:buNone/>
              <a:defRPr/>
            </a:pPr>
            <a:endParaRPr lang="en-US" sz="2000" b="1" dirty="0"/>
          </a:p>
          <a:p>
            <a:pPr lvl="1">
              <a:spcBef>
                <a:spcPct val="0"/>
              </a:spcBef>
              <a:defRPr/>
            </a:pPr>
            <a:r>
              <a:rPr lang="en-US" sz="2000" b="1" dirty="0"/>
              <a:t>Monthly audits starting in September 2023</a:t>
            </a:r>
          </a:p>
          <a:p>
            <a:pPr marL="457200" lvl="1" indent="0">
              <a:spcBef>
                <a:spcPct val="0"/>
              </a:spcBef>
              <a:buNone/>
              <a:defRPr/>
            </a:pPr>
            <a:endParaRPr lang="en-US" sz="1000" b="1" dirty="0"/>
          </a:p>
          <a:p>
            <a:pPr lvl="3">
              <a:spcBef>
                <a:spcPct val="0"/>
              </a:spcBef>
              <a:defRPr/>
            </a:pPr>
            <a:r>
              <a:rPr lang="en-US" b="1" dirty="0"/>
              <a:t>Sample selections of deposits and expenditures</a:t>
            </a:r>
          </a:p>
          <a:p>
            <a:pPr marL="457200" lvl="1" indent="0">
              <a:spcBef>
                <a:spcPct val="0"/>
              </a:spcBef>
              <a:buNone/>
              <a:defRPr/>
            </a:pPr>
            <a:endParaRPr lang="en-US" sz="2000" b="1" dirty="0"/>
          </a:p>
        </p:txBody>
      </p:sp>
      <p:sp>
        <p:nvSpPr>
          <p:cNvPr id="4" name="Slide Number Placeholder 3"/>
          <p:cNvSpPr>
            <a:spLocks noGrp="1"/>
          </p:cNvSpPr>
          <p:nvPr>
            <p:ph type="sldNum" sz="quarter" idx="12"/>
          </p:nvPr>
        </p:nvSpPr>
        <p:spPr/>
        <p:txBody>
          <a:bodyPr/>
          <a:lstStyle/>
          <a:p>
            <a:fld id="{38B5AD67-6DD8-495F-A6CF-1865DB3BA745}" type="slidenum">
              <a:rPr lang="en-US" smtClean="0"/>
              <a:t>34</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804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t>District Fraud Hotline</a:t>
            </a:r>
            <a:br>
              <a:rPr lang="en-US" altLang="en-US" dirty="0"/>
            </a:br>
            <a:endParaRPr lang="en-US" dirty="0"/>
          </a:p>
        </p:txBody>
      </p:sp>
      <p:sp>
        <p:nvSpPr>
          <p:cNvPr id="3" name="Content Placeholder 2"/>
          <p:cNvSpPr>
            <a:spLocks noGrp="1"/>
          </p:cNvSpPr>
          <p:nvPr>
            <p:ph idx="1"/>
          </p:nvPr>
        </p:nvSpPr>
        <p:spPr>
          <a:xfrm>
            <a:off x="2589212" y="2133600"/>
            <a:ext cx="8915400" cy="4495800"/>
          </a:xfrm>
        </p:spPr>
        <p:txBody>
          <a:bodyPr/>
          <a:lstStyle/>
          <a:p>
            <a:pPr marL="0" indent="0">
              <a:buNone/>
            </a:pPr>
            <a:endParaRPr lang="en-US" sz="2000" b="1" dirty="0"/>
          </a:p>
          <a:p>
            <a:pPr lvl="1">
              <a:spcBef>
                <a:spcPct val="0"/>
              </a:spcBef>
              <a:defRPr/>
            </a:pPr>
            <a:r>
              <a:rPr lang="en-US" sz="2000" b="1" dirty="0"/>
              <a:t>Two ways to report suspected fraud</a:t>
            </a:r>
          </a:p>
          <a:p>
            <a:pPr marL="457200" lvl="1" indent="0">
              <a:spcBef>
                <a:spcPct val="0"/>
              </a:spcBef>
              <a:buNone/>
              <a:defRPr/>
            </a:pPr>
            <a:r>
              <a:rPr lang="en-US" sz="2000" b="1" dirty="0"/>
              <a:t>	www.eidebailly.com/hotline</a:t>
            </a:r>
          </a:p>
          <a:p>
            <a:pPr marL="457200" lvl="1" indent="0">
              <a:spcBef>
                <a:spcPct val="0"/>
              </a:spcBef>
              <a:buNone/>
              <a:defRPr/>
            </a:pPr>
            <a:r>
              <a:rPr lang="en-US" sz="2000" b="1" dirty="0"/>
              <a:t>	– or – </a:t>
            </a:r>
          </a:p>
          <a:p>
            <a:pPr marL="457200" lvl="1" indent="0">
              <a:spcBef>
                <a:spcPct val="0"/>
              </a:spcBef>
              <a:buNone/>
              <a:defRPr/>
            </a:pPr>
            <a:r>
              <a:rPr lang="en-US" sz="2000" b="1" dirty="0"/>
              <a:t>	Phone in at 1-866-912-5378  </a:t>
            </a:r>
          </a:p>
          <a:p>
            <a:pPr lvl="1">
              <a:spcBef>
                <a:spcPct val="0"/>
              </a:spcBef>
              <a:defRPr/>
            </a:pPr>
            <a:endParaRPr lang="en-US" sz="2000" b="1" dirty="0"/>
          </a:p>
          <a:p>
            <a:pPr lvl="1">
              <a:spcBef>
                <a:spcPct val="0"/>
              </a:spcBef>
              <a:defRPr/>
            </a:pPr>
            <a:r>
              <a:rPr lang="en-US" sz="2000" b="1" dirty="0"/>
              <a:t>Reporters may choose to remain anonymous or disclose their name.</a:t>
            </a:r>
          </a:p>
          <a:p>
            <a:pPr lvl="1">
              <a:spcBef>
                <a:spcPct val="0"/>
              </a:spcBef>
              <a:defRPr/>
            </a:pPr>
            <a:endParaRPr lang="en-US" sz="2000" b="1" dirty="0"/>
          </a:p>
          <a:p>
            <a:pPr lvl="1">
              <a:spcBef>
                <a:spcPct val="0"/>
              </a:spcBef>
              <a:defRPr/>
            </a:pPr>
            <a:r>
              <a:rPr lang="en-US" sz="2000" b="1" dirty="0"/>
              <a:t>Each report will be reviewed by a third-party fraud investigation specialist.</a:t>
            </a:r>
          </a:p>
          <a:p>
            <a:pPr marL="457200" lvl="1" indent="0">
              <a:spcBef>
                <a:spcPct val="0"/>
              </a:spcBef>
              <a:buNone/>
              <a:defRPr/>
            </a:pPr>
            <a:endParaRPr lang="en-US" sz="2000" b="1" dirty="0"/>
          </a:p>
          <a:p>
            <a:pPr lvl="1">
              <a:spcBef>
                <a:spcPct val="0"/>
              </a:spcBef>
              <a:defRPr/>
            </a:pPr>
            <a:r>
              <a:rPr lang="en-US" sz="2000" b="1" dirty="0"/>
              <a:t>See handout for details.</a:t>
            </a:r>
          </a:p>
        </p:txBody>
      </p:sp>
      <p:sp>
        <p:nvSpPr>
          <p:cNvPr id="4" name="Slide Number Placeholder 3"/>
          <p:cNvSpPr>
            <a:spLocks noGrp="1"/>
          </p:cNvSpPr>
          <p:nvPr>
            <p:ph type="sldNum" sz="quarter" idx="12"/>
          </p:nvPr>
        </p:nvSpPr>
        <p:spPr/>
        <p:txBody>
          <a:bodyPr/>
          <a:lstStyle/>
          <a:p>
            <a:fld id="{38B5AD67-6DD8-495F-A6CF-1865DB3BA745}" type="slidenum">
              <a:rPr lang="en-US" smtClean="0"/>
              <a:t>35</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BCABD4C-4BEB-7A30-BA13-93D501BFF2A6}"/>
              </a:ext>
            </a:extLst>
          </p:cNvPr>
          <p:cNvPicPr>
            <a:picLocks noChangeAspect="1"/>
          </p:cNvPicPr>
          <p:nvPr/>
        </p:nvPicPr>
        <p:blipFill>
          <a:blip r:embed="rId3"/>
          <a:stretch>
            <a:fillRect/>
          </a:stretch>
        </p:blipFill>
        <p:spPr>
          <a:xfrm>
            <a:off x="7990907" y="339078"/>
            <a:ext cx="3216335" cy="3589044"/>
          </a:xfrm>
          <a:prstGeom prst="rect">
            <a:avLst/>
          </a:prstGeom>
        </p:spPr>
      </p:pic>
    </p:spTree>
    <p:extLst>
      <p:ext uri="{BB962C8B-B14F-4D97-AF65-F5344CB8AC3E}">
        <p14:creationId xmlns:p14="http://schemas.microsoft.com/office/powerpoint/2010/main" val="741491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t>Teamwork Makes the Dream Work!</a:t>
            </a:r>
            <a:endParaRPr lang="en-US" sz="4000" dirty="0"/>
          </a:p>
        </p:txBody>
      </p:sp>
      <p:sp>
        <p:nvSpPr>
          <p:cNvPr id="3" name="Content Placeholder 2"/>
          <p:cNvSpPr>
            <a:spLocks noGrp="1"/>
          </p:cNvSpPr>
          <p:nvPr>
            <p:ph idx="1"/>
          </p:nvPr>
        </p:nvSpPr>
        <p:spPr/>
        <p:txBody>
          <a:bodyPr>
            <a:normAutofit/>
          </a:bodyPr>
          <a:lstStyle/>
          <a:p>
            <a:pPr lvl="1">
              <a:spcBef>
                <a:spcPct val="0"/>
              </a:spcBef>
              <a:defRPr/>
            </a:pPr>
            <a:r>
              <a:rPr lang="en-US" sz="1800" b="1" dirty="0"/>
              <a:t>Remember, the District is here to help!</a:t>
            </a:r>
          </a:p>
          <a:p>
            <a:pPr marL="457200" lvl="1" indent="0">
              <a:spcBef>
                <a:spcPct val="0"/>
              </a:spcBef>
              <a:buNone/>
              <a:defRPr/>
            </a:pPr>
            <a:endParaRPr lang="en-US" sz="1800" b="1" dirty="0"/>
          </a:p>
          <a:p>
            <a:pPr lvl="1">
              <a:spcBef>
                <a:spcPct val="0"/>
              </a:spcBef>
              <a:defRPr/>
            </a:pPr>
            <a:r>
              <a:rPr lang="en-US" sz="1800" b="1" dirty="0"/>
              <a:t>Tony Carrillo, Director of Fiscal Services</a:t>
            </a:r>
          </a:p>
          <a:p>
            <a:pPr marL="914400" lvl="2" indent="0">
              <a:spcBef>
                <a:spcPct val="0"/>
              </a:spcBef>
              <a:buNone/>
              <a:defRPr/>
            </a:pPr>
            <a:r>
              <a:rPr lang="en-US" sz="1800" b="1" dirty="0"/>
              <a:t>(760) 883-2710 ext. 4806055</a:t>
            </a:r>
          </a:p>
          <a:p>
            <a:pPr marL="914400" lvl="2" indent="0">
              <a:spcBef>
                <a:spcPct val="0"/>
              </a:spcBef>
              <a:buNone/>
              <a:defRPr/>
            </a:pPr>
            <a:r>
              <a:rPr lang="en-US" sz="1800" b="1" dirty="0"/>
              <a:t>tcarrillo@psusd.us</a:t>
            </a:r>
          </a:p>
          <a:p>
            <a:pPr marL="457200" lvl="1" indent="0">
              <a:spcBef>
                <a:spcPct val="0"/>
              </a:spcBef>
              <a:buFontTx/>
              <a:buNone/>
              <a:defRPr/>
            </a:pPr>
            <a:endParaRPr lang="en-US" sz="1800" b="1" dirty="0"/>
          </a:p>
          <a:p>
            <a:pPr lvl="1">
              <a:spcBef>
                <a:spcPct val="0"/>
              </a:spcBef>
              <a:defRPr/>
            </a:pPr>
            <a:r>
              <a:rPr lang="en-US" sz="1800" b="1" dirty="0"/>
              <a:t>Lesley Nichols, Accounting Supervisor</a:t>
            </a:r>
          </a:p>
          <a:p>
            <a:pPr marL="914400" lvl="2" indent="0">
              <a:spcBef>
                <a:spcPct val="0"/>
              </a:spcBef>
              <a:buNone/>
              <a:defRPr/>
            </a:pPr>
            <a:r>
              <a:rPr lang="en-US" sz="1800" b="1" dirty="0"/>
              <a:t>(760)  883-2710 ext. 4806069</a:t>
            </a:r>
          </a:p>
          <a:p>
            <a:pPr marL="914400" lvl="2" indent="0">
              <a:spcBef>
                <a:spcPct val="0"/>
              </a:spcBef>
              <a:buNone/>
              <a:defRPr/>
            </a:pPr>
            <a:r>
              <a:rPr lang="en-US" sz="1800" b="1" dirty="0"/>
              <a:t>lnichols@psusd.us</a:t>
            </a:r>
          </a:p>
          <a:p>
            <a:pPr marL="914400" lvl="2" indent="0">
              <a:spcBef>
                <a:spcPct val="0"/>
              </a:spcBef>
              <a:buNone/>
              <a:defRPr/>
            </a:pPr>
            <a:endParaRPr lang="en-US" sz="2000" b="1" dirty="0"/>
          </a:p>
          <a:p>
            <a:pPr lvl="1"/>
            <a:r>
              <a:rPr lang="en-US" b="1" dirty="0"/>
              <a:t>CASBO Training Available: </a:t>
            </a:r>
            <a:r>
              <a:rPr lang="en-US" b="1" dirty="0">
                <a:hlinkClick r:id="rId3"/>
              </a:rPr>
              <a:t>Legal Aspects &amp; Hands-On Accounting for ASB</a:t>
            </a:r>
            <a:endParaRPr lang="en-US" b="1"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36</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575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Questions?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8650" y="2695575"/>
            <a:ext cx="5295899" cy="2581275"/>
          </a:xfrm>
        </p:spPr>
      </p:pic>
      <p:sp>
        <p:nvSpPr>
          <p:cNvPr id="4" name="Slide Number Placeholder 3"/>
          <p:cNvSpPr>
            <a:spLocks noGrp="1"/>
          </p:cNvSpPr>
          <p:nvPr>
            <p:ph type="sldNum" sz="quarter" idx="12"/>
          </p:nvPr>
        </p:nvSpPr>
        <p:spPr/>
        <p:txBody>
          <a:bodyPr/>
          <a:lstStyle/>
          <a:p>
            <a:fld id="{38B5AD67-6DD8-495F-A6CF-1865DB3BA745}" type="slidenum">
              <a:rPr lang="en-US" smtClean="0"/>
              <a:t>37</a:t>
            </a:fld>
            <a:endParaRPr lang="en-US" dirty="0"/>
          </a:p>
        </p:txBody>
      </p:sp>
    </p:spTree>
    <p:extLst>
      <p:ext uri="{BB962C8B-B14F-4D97-AF65-F5344CB8AC3E}">
        <p14:creationId xmlns:p14="http://schemas.microsoft.com/office/powerpoint/2010/main" val="209599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t>Roles and Responsibilities</a:t>
            </a:r>
            <a:endParaRPr lang="en-US" sz="4000" b="1" dirty="0"/>
          </a:p>
        </p:txBody>
      </p:sp>
      <p:sp>
        <p:nvSpPr>
          <p:cNvPr id="3" name="Content Placeholder 2"/>
          <p:cNvSpPr>
            <a:spLocks noGrp="1"/>
          </p:cNvSpPr>
          <p:nvPr>
            <p:ph idx="1"/>
          </p:nvPr>
        </p:nvSpPr>
        <p:spPr/>
        <p:txBody>
          <a:bodyPr/>
          <a:lstStyle/>
          <a:p>
            <a:r>
              <a:rPr lang="en-US" sz="2000" b="1" dirty="0"/>
              <a:t>The governing board of the district is ultimately </a:t>
            </a:r>
            <a:r>
              <a:rPr lang="en-US" sz="2000" b="1" dirty="0">
                <a:cs typeface="Times New Roman" pitchFamily="18" charset="0"/>
              </a:rPr>
              <a:t>responsible</a:t>
            </a:r>
            <a:r>
              <a:rPr lang="en-US" sz="2000" b="1" dirty="0"/>
              <a:t> for everything that happens in the district, including the activities of student organizations.</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4</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32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t>Organized ASB/USB</a:t>
            </a:r>
            <a:endParaRPr lang="en-US" sz="4000" b="1" dirty="0"/>
          </a:p>
        </p:txBody>
      </p:sp>
      <p:sp>
        <p:nvSpPr>
          <p:cNvPr id="3" name="Content Placeholder 2"/>
          <p:cNvSpPr>
            <a:spLocks noGrp="1"/>
          </p:cNvSpPr>
          <p:nvPr>
            <p:ph idx="1"/>
          </p:nvPr>
        </p:nvSpPr>
        <p:spPr/>
        <p:txBody>
          <a:bodyPr>
            <a:normAutofit fontScale="92500" lnSpcReduction="10000"/>
          </a:bodyPr>
          <a:lstStyle/>
          <a:p>
            <a:pPr>
              <a:spcBef>
                <a:spcPct val="0"/>
              </a:spcBef>
              <a:buFontTx/>
              <a:buNone/>
              <a:defRPr/>
            </a:pPr>
            <a:r>
              <a:rPr lang="en-US" sz="2400" b="1" dirty="0">
                <a:cs typeface="Times New Roman" pitchFamily="18" charset="0"/>
              </a:rPr>
              <a:t>The site administrator is responsible for the following major duties:</a:t>
            </a:r>
          </a:p>
          <a:p>
            <a:pPr lvl="1">
              <a:spcBef>
                <a:spcPct val="0"/>
              </a:spcBef>
              <a:defRPr/>
            </a:pPr>
            <a:r>
              <a:rPr lang="en-US" sz="2000" b="1" dirty="0">
                <a:cs typeface="Times New Roman" pitchFamily="18" charset="0"/>
              </a:rPr>
              <a:t>Communicating the student organization policies and procedures to the staff and students, and enforcing the policies and procedures.</a:t>
            </a:r>
          </a:p>
          <a:p>
            <a:pPr marL="457200" lvl="1" indent="0">
              <a:spcBef>
                <a:spcPct val="0"/>
              </a:spcBef>
              <a:buNone/>
              <a:defRPr/>
            </a:pPr>
            <a:endParaRPr lang="en-US" sz="2000" b="1" dirty="0">
              <a:cs typeface="Times New Roman" pitchFamily="18" charset="0"/>
            </a:endParaRPr>
          </a:p>
          <a:p>
            <a:pPr lvl="1">
              <a:spcBef>
                <a:spcPct val="0"/>
              </a:spcBef>
              <a:defRPr/>
            </a:pPr>
            <a:r>
              <a:rPr lang="en-US" sz="2000" b="1" dirty="0">
                <a:cs typeface="Times New Roman" pitchFamily="18" charset="0"/>
              </a:rPr>
              <a:t>Ensuring that a student council is established and that each club has a certificated advisor.</a:t>
            </a:r>
          </a:p>
          <a:p>
            <a:pPr marL="457200" lvl="1" indent="0">
              <a:spcBef>
                <a:spcPct val="0"/>
              </a:spcBef>
              <a:buNone/>
              <a:defRPr/>
            </a:pPr>
            <a:endParaRPr lang="en-US" sz="2000" b="1" dirty="0">
              <a:cs typeface="Times New Roman" pitchFamily="18" charset="0"/>
            </a:endParaRPr>
          </a:p>
          <a:p>
            <a:pPr lvl="1">
              <a:spcBef>
                <a:spcPct val="0"/>
              </a:spcBef>
              <a:defRPr/>
            </a:pPr>
            <a:r>
              <a:rPr lang="en-US" sz="2000" b="1" u="sng" dirty="0">
                <a:cs typeface="Times New Roman" pitchFamily="18" charset="0"/>
              </a:rPr>
              <a:t>Providing supervision to the ASB/USB advisors.</a:t>
            </a:r>
          </a:p>
          <a:p>
            <a:pPr marL="457200" lvl="1" indent="0">
              <a:spcBef>
                <a:spcPct val="0"/>
              </a:spcBef>
              <a:buNone/>
              <a:defRPr/>
            </a:pPr>
            <a:endParaRPr lang="en-US" sz="2000" b="1" u="sng" dirty="0">
              <a:cs typeface="Times New Roman" pitchFamily="18" charset="0"/>
            </a:endParaRPr>
          </a:p>
          <a:p>
            <a:pPr lvl="1">
              <a:spcBef>
                <a:spcPct val="0"/>
              </a:spcBef>
              <a:defRPr/>
            </a:pPr>
            <a:r>
              <a:rPr lang="en-US" sz="2000" b="1" dirty="0">
                <a:cs typeface="Times New Roman" pitchFamily="18" charset="0"/>
              </a:rPr>
              <a:t>Reviewing and approving constitutions for each club on campus and making certain that minutes meet the FCMAT ASB manual guidelines and are kept of all ASB/USB and club meetings.</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5</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02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Organized ASB/USB </a:t>
            </a:r>
            <a:br>
              <a:rPr lang="en-US" altLang="en-US" b="1" dirty="0"/>
            </a:br>
            <a:r>
              <a:rPr lang="en-US" altLang="en-US" sz="1600" b="1" dirty="0"/>
              <a:t>(continued)</a:t>
            </a:r>
            <a:endParaRPr lang="en-US" b="1" dirty="0"/>
          </a:p>
        </p:txBody>
      </p:sp>
      <p:sp>
        <p:nvSpPr>
          <p:cNvPr id="3" name="Content Placeholder 2"/>
          <p:cNvSpPr>
            <a:spLocks noGrp="1"/>
          </p:cNvSpPr>
          <p:nvPr>
            <p:ph idx="1"/>
          </p:nvPr>
        </p:nvSpPr>
        <p:spPr/>
        <p:txBody>
          <a:bodyPr>
            <a:normAutofit lnSpcReduction="10000"/>
          </a:bodyPr>
          <a:lstStyle/>
          <a:p>
            <a:pPr lvl="1">
              <a:spcBef>
                <a:spcPts val="0"/>
              </a:spcBef>
              <a:defRPr/>
            </a:pPr>
            <a:r>
              <a:rPr lang="en-US" sz="2000" b="1" dirty="0">
                <a:cs typeface="Times New Roman" pitchFamily="18" charset="0"/>
              </a:rPr>
              <a:t>Providing supervision to the ASB/USB bookkeeper or similar position. This position will perform site financial tasks related to ASB/USB, maintain adequate records of ASB/USB activities, deposit funds into the bank, pay invoices, reconcile monthly bank statements, and prepare monthly financial statements.</a:t>
            </a:r>
          </a:p>
          <a:p>
            <a:pPr marL="457200" lvl="1" indent="0">
              <a:spcBef>
                <a:spcPts val="0"/>
              </a:spcBef>
              <a:buNone/>
              <a:defRPr/>
            </a:pPr>
            <a:endParaRPr lang="en-US" sz="2000" b="1" dirty="0">
              <a:cs typeface="Times New Roman" pitchFamily="18" charset="0"/>
            </a:endParaRPr>
          </a:p>
          <a:p>
            <a:pPr lvl="1">
              <a:spcBef>
                <a:spcPts val="0"/>
              </a:spcBef>
              <a:defRPr/>
            </a:pPr>
            <a:r>
              <a:rPr lang="en-US" sz="2000" b="1" u="sng" dirty="0">
                <a:cs typeface="Times New Roman" pitchFamily="18" charset="0"/>
              </a:rPr>
              <a:t>Ensuring that all ASB/USB funds are raised and spent in accordance with applicable laws and the school’s policies and procedures.</a:t>
            </a:r>
          </a:p>
          <a:p>
            <a:pPr marL="457200" lvl="1" indent="0">
              <a:spcBef>
                <a:spcPts val="0"/>
              </a:spcBef>
              <a:buNone/>
              <a:defRPr/>
            </a:pPr>
            <a:endParaRPr lang="en-US" sz="2000" b="1" u="sng" dirty="0">
              <a:cs typeface="Times New Roman" pitchFamily="18" charset="0"/>
            </a:endParaRPr>
          </a:p>
          <a:p>
            <a:pPr lvl="1">
              <a:spcBef>
                <a:spcPts val="0"/>
              </a:spcBef>
              <a:defRPr/>
            </a:pPr>
            <a:r>
              <a:rPr lang="en-US" sz="2000" b="1" dirty="0">
                <a:cs typeface="Times New Roman" pitchFamily="18" charset="0"/>
              </a:rPr>
              <a:t>Deciding how many fund-raising events will be held each year and ensuring that they are appropriate for the students and the community.</a:t>
            </a:r>
          </a:p>
          <a:p>
            <a:endParaRPr lang="en-US" sz="2000" dirty="0"/>
          </a:p>
        </p:txBody>
      </p:sp>
      <p:sp>
        <p:nvSpPr>
          <p:cNvPr id="4" name="Slide Number Placeholder 3"/>
          <p:cNvSpPr>
            <a:spLocks noGrp="1"/>
          </p:cNvSpPr>
          <p:nvPr>
            <p:ph type="sldNum" sz="quarter" idx="12"/>
          </p:nvPr>
        </p:nvSpPr>
        <p:spPr/>
        <p:txBody>
          <a:bodyPr/>
          <a:lstStyle/>
          <a:p>
            <a:fld id="{38B5AD67-6DD8-495F-A6CF-1865DB3BA745}" type="slidenum">
              <a:rPr lang="en-US" smtClean="0"/>
              <a:t>6</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8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Organized ASB/USB </a:t>
            </a:r>
            <a:br>
              <a:rPr lang="en-US" altLang="en-US" b="1" dirty="0"/>
            </a:br>
            <a:r>
              <a:rPr lang="en-US" altLang="en-US" sz="1600" b="1" dirty="0"/>
              <a:t>(continued)</a:t>
            </a:r>
            <a:endParaRPr lang="en-US" b="1" dirty="0"/>
          </a:p>
        </p:txBody>
      </p:sp>
      <p:sp>
        <p:nvSpPr>
          <p:cNvPr id="3" name="Content Placeholder 2"/>
          <p:cNvSpPr>
            <a:spLocks noGrp="1"/>
          </p:cNvSpPr>
          <p:nvPr>
            <p:ph idx="1"/>
          </p:nvPr>
        </p:nvSpPr>
        <p:spPr/>
        <p:txBody>
          <a:bodyPr>
            <a:normAutofit lnSpcReduction="10000"/>
          </a:bodyPr>
          <a:lstStyle/>
          <a:p>
            <a:pPr lvl="1">
              <a:spcBef>
                <a:spcPts val="0"/>
              </a:spcBef>
              <a:defRPr/>
            </a:pPr>
            <a:r>
              <a:rPr lang="en-US" sz="2000" b="1" u="sng" dirty="0">
                <a:cs typeface="Times New Roman" pitchFamily="18" charset="0"/>
              </a:rPr>
              <a:t>Scheduling and receiving proper approval for fund-raising events.</a:t>
            </a:r>
          </a:p>
          <a:p>
            <a:pPr lvl="1">
              <a:spcBef>
                <a:spcPts val="0"/>
              </a:spcBef>
              <a:defRPr/>
            </a:pPr>
            <a:endParaRPr lang="en-US" sz="2000" b="1" u="sng" dirty="0">
              <a:cs typeface="Times New Roman" pitchFamily="18" charset="0"/>
            </a:endParaRPr>
          </a:p>
          <a:p>
            <a:pPr lvl="1">
              <a:spcBef>
                <a:spcPts val="0"/>
              </a:spcBef>
              <a:defRPr/>
            </a:pPr>
            <a:r>
              <a:rPr lang="en-US" sz="2000" b="1" u="sng" dirty="0">
                <a:cs typeface="Times New Roman" pitchFamily="18" charset="0"/>
              </a:rPr>
              <a:t>Working with the business office regarding training, implementation of good business practices, internal controls and resolution of audit findings.</a:t>
            </a:r>
          </a:p>
          <a:p>
            <a:pPr marL="457200" lvl="1" indent="0">
              <a:spcBef>
                <a:spcPts val="0"/>
              </a:spcBef>
              <a:buNone/>
              <a:defRPr/>
            </a:pPr>
            <a:endParaRPr lang="en-US" sz="2000" b="1" u="sng" dirty="0">
              <a:cs typeface="Times New Roman" pitchFamily="18" charset="0"/>
            </a:endParaRPr>
          </a:p>
          <a:p>
            <a:pPr lvl="1">
              <a:spcBef>
                <a:spcPts val="0"/>
              </a:spcBef>
              <a:defRPr/>
            </a:pPr>
            <a:r>
              <a:rPr lang="en-US" sz="2000" b="1" dirty="0">
                <a:cs typeface="Times New Roman" pitchFamily="18" charset="0"/>
              </a:rPr>
              <a:t>Reporting any suspected fraud or abuse to the business office.</a:t>
            </a:r>
          </a:p>
          <a:p>
            <a:pPr marL="457200" lvl="1" indent="0">
              <a:spcBef>
                <a:spcPts val="0"/>
              </a:spcBef>
              <a:buNone/>
              <a:defRPr/>
            </a:pPr>
            <a:endParaRPr lang="en-US" sz="2000" b="1" dirty="0">
              <a:cs typeface="Times New Roman" pitchFamily="18" charset="0"/>
            </a:endParaRPr>
          </a:p>
          <a:p>
            <a:pPr lvl="1">
              <a:spcBef>
                <a:spcPts val="0"/>
              </a:spcBef>
              <a:defRPr/>
            </a:pPr>
            <a:r>
              <a:rPr lang="en-US" sz="2000" b="1" dirty="0">
                <a:cs typeface="Times New Roman" pitchFamily="18" charset="0"/>
              </a:rPr>
              <a:t>See pages 6 – 12 of the FCMAT ASB Manual for roles and responsibilities.</a:t>
            </a:r>
          </a:p>
          <a:p>
            <a:pPr lvl="2">
              <a:spcBef>
                <a:spcPts val="0"/>
              </a:spcBef>
              <a:defRPr/>
            </a:pPr>
            <a:r>
              <a:rPr lang="en-US" sz="2000" b="1" u="sng" dirty="0">
                <a:solidFill>
                  <a:srgbClr val="0000FF"/>
                </a:solidFill>
                <a:cs typeface="Times New Roman" pitchFamily="18" charset="0"/>
              </a:rPr>
              <a:t>http://fcmat.org/2015-asb-accounting-manual-fraud-prevention-guide-and-desk-reference/</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7</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74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t>Unorganized ASB</a:t>
            </a:r>
            <a:endParaRPr lang="en-US" sz="4000" b="1" dirty="0"/>
          </a:p>
        </p:txBody>
      </p:sp>
      <p:sp>
        <p:nvSpPr>
          <p:cNvPr id="3" name="Content Placeholder 2"/>
          <p:cNvSpPr>
            <a:spLocks noGrp="1"/>
          </p:cNvSpPr>
          <p:nvPr>
            <p:ph idx="1"/>
          </p:nvPr>
        </p:nvSpPr>
        <p:spPr/>
        <p:txBody>
          <a:bodyPr>
            <a:normAutofit/>
          </a:bodyPr>
          <a:lstStyle/>
          <a:p>
            <a:pPr>
              <a:spcBef>
                <a:spcPct val="0"/>
              </a:spcBef>
              <a:buFontTx/>
              <a:buNone/>
              <a:defRPr/>
            </a:pPr>
            <a:r>
              <a:rPr lang="en-US" sz="2400" b="1" dirty="0">
                <a:cs typeface="Times New Roman" pitchFamily="18" charset="0"/>
              </a:rPr>
              <a:t>The site administrator is responsible for the activities at the school as the students do not govern themselves, so the site administrator is responsible for all ASB activities including the following major duties:</a:t>
            </a:r>
          </a:p>
          <a:p>
            <a:pPr lvl="1">
              <a:spcBef>
                <a:spcPct val="0"/>
              </a:spcBef>
              <a:defRPr/>
            </a:pPr>
            <a:endParaRPr lang="en-US" sz="2000" b="1" dirty="0">
              <a:cs typeface="Times New Roman" pitchFamily="18" charset="0"/>
            </a:endParaRPr>
          </a:p>
          <a:p>
            <a:pPr lvl="1">
              <a:spcBef>
                <a:spcPct val="0"/>
              </a:spcBef>
              <a:defRPr/>
            </a:pPr>
            <a:r>
              <a:rPr lang="en-US" sz="2000" b="1" dirty="0">
                <a:cs typeface="Times New Roman" pitchFamily="18" charset="0"/>
              </a:rPr>
              <a:t>Assigning and supervising a school staff member to perform school financial tasks related to ASB.</a:t>
            </a:r>
          </a:p>
          <a:p>
            <a:pPr marL="457200" lvl="1" indent="0">
              <a:spcBef>
                <a:spcPct val="0"/>
              </a:spcBef>
              <a:buNone/>
              <a:defRPr/>
            </a:pPr>
            <a:endParaRPr lang="en-US" sz="2000" b="1" dirty="0">
              <a:cs typeface="Times New Roman" pitchFamily="18" charset="0"/>
            </a:endParaRPr>
          </a:p>
          <a:p>
            <a:pPr lvl="1">
              <a:spcBef>
                <a:spcPct val="0"/>
              </a:spcBef>
              <a:defRPr/>
            </a:pPr>
            <a:r>
              <a:rPr lang="en-US" sz="2000" b="1" dirty="0">
                <a:cs typeface="Times New Roman" pitchFamily="18" charset="0"/>
              </a:rPr>
              <a:t>Receiving and reviewing the monthly bank reconciliation.</a:t>
            </a:r>
          </a:p>
          <a:p>
            <a:pPr marL="457200" lvl="1" indent="0">
              <a:spcBef>
                <a:spcPct val="0"/>
              </a:spcBef>
              <a:buNone/>
              <a:defRPr/>
            </a:pPr>
            <a:endParaRPr lang="en-US" sz="2000" b="1" dirty="0">
              <a:cs typeface="Times New Roman" pitchFamily="18" charset="0"/>
            </a:endParaRPr>
          </a:p>
          <a:p>
            <a:pPr lvl="1">
              <a:spcBef>
                <a:spcPct val="0"/>
              </a:spcBef>
              <a:defRPr/>
            </a:pPr>
            <a:r>
              <a:rPr lang="en-US" sz="2000" b="1" dirty="0">
                <a:cs typeface="Times New Roman" pitchFamily="18" charset="0"/>
              </a:rPr>
              <a:t>Deciding how many fundraising events will be held each year. </a:t>
            </a:r>
          </a:p>
          <a:p>
            <a:endParaRPr lang="en-US" dirty="0"/>
          </a:p>
        </p:txBody>
      </p:sp>
      <p:sp>
        <p:nvSpPr>
          <p:cNvPr id="4" name="Slide Number Placeholder 3"/>
          <p:cNvSpPr>
            <a:spLocks noGrp="1"/>
          </p:cNvSpPr>
          <p:nvPr>
            <p:ph type="sldNum" sz="quarter" idx="12"/>
          </p:nvPr>
        </p:nvSpPr>
        <p:spPr/>
        <p:txBody>
          <a:bodyPr/>
          <a:lstStyle/>
          <a:p>
            <a:fld id="{38B5AD67-6DD8-495F-A6CF-1865DB3BA745}" type="slidenum">
              <a:rPr lang="en-US" smtClean="0"/>
              <a:t>8</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90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Unorganized ASB</a:t>
            </a:r>
            <a:br>
              <a:rPr lang="en-US" altLang="en-US" b="1" dirty="0"/>
            </a:br>
            <a:r>
              <a:rPr lang="en-US" altLang="en-US" sz="1600" b="1" dirty="0"/>
              <a:t>(continued)</a:t>
            </a:r>
            <a:endParaRPr lang="en-US" b="1" dirty="0"/>
          </a:p>
        </p:txBody>
      </p:sp>
      <p:sp>
        <p:nvSpPr>
          <p:cNvPr id="3" name="Content Placeholder 2"/>
          <p:cNvSpPr>
            <a:spLocks noGrp="1"/>
          </p:cNvSpPr>
          <p:nvPr>
            <p:ph idx="1"/>
          </p:nvPr>
        </p:nvSpPr>
        <p:spPr/>
        <p:txBody>
          <a:bodyPr>
            <a:normAutofit/>
          </a:bodyPr>
          <a:lstStyle/>
          <a:p>
            <a:pPr lvl="1">
              <a:spcBef>
                <a:spcPts val="0"/>
              </a:spcBef>
              <a:defRPr/>
            </a:pPr>
            <a:endParaRPr lang="en-US" sz="2000" b="1" dirty="0">
              <a:cs typeface="Times New Roman" pitchFamily="18" charset="0"/>
            </a:endParaRPr>
          </a:p>
          <a:p>
            <a:pPr lvl="1">
              <a:spcBef>
                <a:spcPts val="0"/>
              </a:spcBef>
              <a:defRPr/>
            </a:pPr>
            <a:r>
              <a:rPr lang="en-US" sz="2000" b="1" dirty="0">
                <a:cs typeface="Times New Roman" pitchFamily="18" charset="0"/>
              </a:rPr>
              <a:t>Making decisions about how the funds raised will be spent.</a:t>
            </a:r>
          </a:p>
          <a:p>
            <a:pPr lvl="1">
              <a:spcBef>
                <a:spcPts val="0"/>
              </a:spcBef>
              <a:defRPr/>
            </a:pPr>
            <a:endParaRPr lang="en-US" sz="2000" b="1" dirty="0">
              <a:cs typeface="Times New Roman" pitchFamily="18" charset="0"/>
            </a:endParaRPr>
          </a:p>
          <a:p>
            <a:pPr lvl="1">
              <a:spcBef>
                <a:spcPts val="0"/>
              </a:spcBef>
              <a:defRPr/>
            </a:pPr>
            <a:r>
              <a:rPr lang="en-US" sz="2000" b="1" dirty="0">
                <a:cs typeface="Times New Roman" pitchFamily="18" charset="0"/>
              </a:rPr>
              <a:t>Ensuring that all ASB funds are raised and spent in accordance with applicable laws and the district’s policies and procedures.</a:t>
            </a:r>
          </a:p>
          <a:p>
            <a:pPr lvl="1">
              <a:spcBef>
                <a:spcPts val="0"/>
              </a:spcBef>
              <a:defRPr/>
            </a:pPr>
            <a:endParaRPr lang="en-US" sz="2000" b="1" dirty="0">
              <a:cs typeface="Times New Roman" pitchFamily="18" charset="0"/>
            </a:endParaRPr>
          </a:p>
          <a:p>
            <a:pPr lvl="1">
              <a:spcBef>
                <a:spcPts val="0"/>
              </a:spcBef>
              <a:defRPr/>
            </a:pPr>
            <a:r>
              <a:rPr lang="en-US" sz="2000" b="1" dirty="0">
                <a:cs typeface="Times New Roman" pitchFamily="18" charset="0"/>
              </a:rPr>
              <a:t>Working with district’s business office to provide training, implement good business practices, ensure internal controls and resolve audit findings.  </a:t>
            </a:r>
            <a:endParaRPr lang="en-US" sz="2000" dirty="0"/>
          </a:p>
        </p:txBody>
      </p:sp>
      <p:sp>
        <p:nvSpPr>
          <p:cNvPr id="4" name="Slide Number Placeholder 3"/>
          <p:cNvSpPr>
            <a:spLocks noGrp="1"/>
          </p:cNvSpPr>
          <p:nvPr>
            <p:ph type="sldNum" sz="quarter" idx="12"/>
          </p:nvPr>
        </p:nvSpPr>
        <p:spPr/>
        <p:txBody>
          <a:bodyPr/>
          <a:lstStyle/>
          <a:p>
            <a:fld id="{38B5AD67-6DD8-495F-A6CF-1865DB3BA745}" type="slidenum">
              <a:rPr lang="en-US" smtClean="0"/>
              <a:t>9</a:t>
            </a:fld>
            <a:endParaRPr lang="en-US" dirty="0"/>
          </a:p>
        </p:txBody>
      </p:sp>
      <p:cxnSp>
        <p:nvCxnSpPr>
          <p:cNvPr id="5" name="Straight Connector 4"/>
          <p:cNvCxnSpPr/>
          <p:nvPr/>
        </p:nvCxnSpPr>
        <p:spPr>
          <a:xfrm>
            <a:off x="2589212" y="1914525"/>
            <a:ext cx="8915400" cy="95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10169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2329</TotalTime>
  <Words>3134</Words>
  <Application>Microsoft Office PowerPoint</Application>
  <PresentationFormat>Widescreen</PresentationFormat>
  <Paragraphs>365</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Times New Roman</vt:lpstr>
      <vt:lpstr>Wingdings 3</vt:lpstr>
      <vt:lpstr>Wisp</vt:lpstr>
      <vt:lpstr>ASSOCIATED/UNITED STUDENT BODY TRAINING FOR ADMINISTRATION &amp; ACTIVITY DIRECTORS</vt:lpstr>
      <vt:lpstr>Purpose For Workshop</vt:lpstr>
      <vt:lpstr>Biggest Issue Affecting ASB/USB</vt:lpstr>
      <vt:lpstr>Roles and Responsibilities</vt:lpstr>
      <vt:lpstr>Organized ASB/USB</vt:lpstr>
      <vt:lpstr>Organized ASB/USB  (continued)</vt:lpstr>
      <vt:lpstr>Organized ASB/USB  (continued)</vt:lpstr>
      <vt:lpstr>Unorganized ASB</vt:lpstr>
      <vt:lpstr>Unorganized ASB (continued)</vt:lpstr>
      <vt:lpstr>General Business Practices and Internal Controls Chapter 5</vt:lpstr>
      <vt:lpstr>Budgets and Budget Management Chapter 6</vt:lpstr>
      <vt:lpstr>Budgets and Budget Management Chapter 6, (continued)</vt:lpstr>
      <vt:lpstr>Accounting and Financial Management  Chapter 7</vt:lpstr>
      <vt:lpstr>Accounting and Financial Management  Chapter 7, (continued)</vt:lpstr>
      <vt:lpstr>Allowable and Questionable Expenses Chapter 14</vt:lpstr>
      <vt:lpstr>Allowable and Questionable Expenses Chapter 14, (continued)</vt:lpstr>
      <vt:lpstr>Allowable and Questionable Expenses Chapter 14, (continued)</vt:lpstr>
      <vt:lpstr>Allowable and Questionable Expenses Chapter 14, (continued)</vt:lpstr>
      <vt:lpstr>Allowable and Questionable Expenses Chapter 14, (continued)</vt:lpstr>
      <vt:lpstr>Allowable and Questionable Expenses Chapter 14, (continued)</vt:lpstr>
      <vt:lpstr>Activity Requests – Organized ASB </vt:lpstr>
      <vt:lpstr>Payment Requests – Organized ASB</vt:lpstr>
      <vt:lpstr>Request Forms – Unorganized ASB </vt:lpstr>
      <vt:lpstr>Contracts Chapter 15</vt:lpstr>
      <vt:lpstr>Contracts Chapter 15, (continued)</vt:lpstr>
      <vt:lpstr>Cash Disbursement Management and Procedures Chapter 18</vt:lpstr>
      <vt:lpstr>Cash Disbursement Management and Procedures Chapter 18, (continued)</vt:lpstr>
      <vt:lpstr>Cash Controls and Fraud Chapter 19</vt:lpstr>
      <vt:lpstr>Cash Controls and Fraud Chapter 19, (continued)</vt:lpstr>
      <vt:lpstr>Cash Controls and Fraud Chapter 19, (continued)</vt:lpstr>
      <vt:lpstr>Record Retention</vt:lpstr>
      <vt:lpstr>Food and Beverage on Campus </vt:lpstr>
      <vt:lpstr>Food and Beverage on Campus (continued)</vt:lpstr>
      <vt:lpstr>Reconciliations and Internal Audits High Schools and Alternative Schools</vt:lpstr>
      <vt:lpstr>District Fraud Hotline </vt:lpstr>
      <vt:lpstr>Teamwork Makes the Dream Work!</vt:lpstr>
      <vt:lpstr>Questions?</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ASSOCIATED STUDENT BODY FOR ADMINISTRATION</dc:title>
  <dc:creator>Carrillo, Tony (tcarrillo@psusd.us)</dc:creator>
  <cp:lastModifiedBy>Nichols, Lesley (lnichols@psusd.us)</cp:lastModifiedBy>
  <cp:revision>70</cp:revision>
  <cp:lastPrinted>2022-09-07T18:47:22Z</cp:lastPrinted>
  <dcterms:created xsi:type="dcterms:W3CDTF">2018-08-23T23:14:48Z</dcterms:created>
  <dcterms:modified xsi:type="dcterms:W3CDTF">2024-09-05T17:01:16Z</dcterms:modified>
</cp:coreProperties>
</file>